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73" r:id="rId2"/>
    <p:sldId id="1240" r:id="rId3"/>
    <p:sldId id="2041" r:id="rId4"/>
    <p:sldId id="1247" r:id="rId5"/>
    <p:sldId id="2042" r:id="rId6"/>
    <p:sldId id="2043" r:id="rId7"/>
    <p:sldId id="1289" r:id="rId8"/>
    <p:sldId id="1490" r:id="rId9"/>
    <p:sldId id="1245" r:id="rId10"/>
    <p:sldId id="1288" r:id="rId11"/>
    <p:sldId id="1491" r:id="rId12"/>
    <p:sldId id="2044" r:id="rId13"/>
    <p:sldId id="1251" r:id="rId14"/>
    <p:sldId id="1494" r:id="rId15"/>
    <p:sldId id="1493" r:id="rId16"/>
    <p:sldId id="1255" r:id="rId17"/>
    <p:sldId id="1256" r:id="rId18"/>
    <p:sldId id="1265" r:id="rId19"/>
    <p:sldId id="1499" r:id="rId20"/>
    <p:sldId id="1266" r:id="rId21"/>
    <p:sldId id="1501" r:id="rId22"/>
    <p:sldId id="1502" r:id="rId23"/>
    <p:sldId id="1281" r:id="rId24"/>
    <p:sldId id="1495" r:id="rId25"/>
    <p:sldId id="1496" r:id="rId26"/>
    <p:sldId id="1497" r:id="rId27"/>
    <p:sldId id="1498" r:id="rId28"/>
    <p:sldId id="1503" r:id="rId29"/>
    <p:sldId id="1269" r:id="rId30"/>
    <p:sldId id="1270" r:id="rId31"/>
    <p:sldId id="1504" r:id="rId32"/>
    <p:sldId id="1505" r:id="rId33"/>
    <p:sldId id="1506" r:id="rId34"/>
    <p:sldId id="1507" r:id="rId35"/>
    <p:sldId id="1508" r:id="rId36"/>
    <p:sldId id="1509" r:id="rId37"/>
    <p:sldId id="1457" r:id="rId38"/>
    <p:sldId id="1458" r:id="rId39"/>
    <p:sldId id="2045" r:id="rId40"/>
    <p:sldId id="1459" r:id="rId41"/>
    <p:sldId id="1460" r:id="rId42"/>
    <p:sldId id="2040" r:id="rId43"/>
    <p:sldId id="1476" r:id="rId44"/>
    <p:sldId id="1477" r:id="rId45"/>
    <p:sldId id="1883" r:id="rId46"/>
    <p:sldId id="1894" r:id="rId47"/>
    <p:sldId id="1893" r:id="rId48"/>
    <p:sldId id="1880" r:id="rId49"/>
    <p:sldId id="2039" r:id="rId50"/>
    <p:sldId id="1890" r:id="rId51"/>
    <p:sldId id="1293" r:id="rId52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BC75F81C-0421-4218-88A4-FC5AE78B5243}">
          <p14:sldIdLst>
            <p14:sldId id="273"/>
          </p14:sldIdLst>
        </p14:section>
        <p14:section name="Analytická část" id="{64E547BA-36C3-4911-B8D6-32C44EDA0E1D}">
          <p14:sldIdLst>
            <p14:sldId id="1240"/>
            <p14:sldId id="2041"/>
            <p14:sldId id="1247"/>
            <p14:sldId id="2042"/>
            <p14:sldId id="2043"/>
            <p14:sldId id="1289"/>
            <p14:sldId id="1490"/>
            <p14:sldId id="1245"/>
            <p14:sldId id="1288"/>
            <p14:sldId id="1491"/>
            <p14:sldId id="2044"/>
            <p14:sldId id="1251"/>
            <p14:sldId id="1494"/>
            <p14:sldId id="1493"/>
            <p14:sldId id="1255"/>
            <p14:sldId id="1256"/>
            <p14:sldId id="1265"/>
            <p14:sldId id="1499"/>
            <p14:sldId id="1266"/>
            <p14:sldId id="1501"/>
            <p14:sldId id="1502"/>
            <p14:sldId id="1281"/>
            <p14:sldId id="1495"/>
            <p14:sldId id="1496"/>
            <p14:sldId id="1497"/>
            <p14:sldId id="1498"/>
            <p14:sldId id="1503"/>
            <p14:sldId id="1269"/>
            <p14:sldId id="1270"/>
            <p14:sldId id="1504"/>
            <p14:sldId id="1505"/>
            <p14:sldId id="1506"/>
            <p14:sldId id="1507"/>
            <p14:sldId id="1508"/>
            <p14:sldId id="1509"/>
            <p14:sldId id="1457"/>
            <p14:sldId id="1458"/>
            <p14:sldId id="2045"/>
            <p14:sldId id="1459"/>
            <p14:sldId id="1460"/>
            <p14:sldId id="2040"/>
            <p14:sldId id="1476"/>
            <p14:sldId id="1477"/>
            <p14:sldId id="1883"/>
            <p14:sldId id="1894"/>
            <p14:sldId id="1893"/>
            <p14:sldId id="1880"/>
            <p14:sldId id="2039"/>
            <p14:sldId id="1890"/>
            <p14:sldId id="12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001E"/>
    <a:srgbClr val="003C78"/>
    <a:srgbClr val="4D4D4D"/>
    <a:srgbClr val="178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64" y="3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E8A316-4DA1-4317-AD22-53BAEF5A613E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4EFD4425-9D86-4114-BA82-F6B665FECF9B}">
      <dgm:prSet phldrT="[Text]" phldr="0"/>
      <dgm:spPr/>
      <dgm:t>
        <a:bodyPr/>
        <a:lstStyle/>
        <a:p>
          <a:r>
            <a:rPr lang="cs-CZ" dirty="0">
              <a:solidFill>
                <a:srgbClr val="E6001E"/>
              </a:solidFill>
            </a:rPr>
            <a:t>Kraj, MST</a:t>
          </a:r>
        </a:p>
      </dgm:t>
    </dgm:pt>
    <dgm:pt modelId="{435A9F91-83DD-4B5B-91DB-668A835CD727}" type="parTrans" cxnId="{010758B5-C824-4B64-A63E-F3633ACB9690}">
      <dgm:prSet/>
      <dgm:spPr/>
      <dgm:t>
        <a:bodyPr/>
        <a:lstStyle/>
        <a:p>
          <a:endParaRPr lang="cs-CZ"/>
        </a:p>
      </dgm:t>
    </dgm:pt>
    <dgm:pt modelId="{46DD6368-3E42-4AB1-9F14-EB4EFB660019}" type="sibTrans" cxnId="{010758B5-C824-4B64-A63E-F3633ACB9690}">
      <dgm:prSet/>
      <dgm:spPr/>
      <dgm:t>
        <a:bodyPr/>
        <a:lstStyle/>
        <a:p>
          <a:endParaRPr lang="cs-CZ"/>
        </a:p>
      </dgm:t>
    </dgm:pt>
    <dgm:pt modelId="{5846AE31-12CE-4917-8D59-72C2664AFE8A}">
      <dgm:prSet phldrT="[Text]" phldr="0"/>
      <dgm:spPr/>
      <dgm:t>
        <a:bodyPr/>
        <a:lstStyle/>
        <a:p>
          <a:r>
            <a:rPr lang="cs-CZ" dirty="0">
              <a:solidFill>
                <a:srgbClr val="E6001E"/>
              </a:solidFill>
            </a:rPr>
            <a:t>DMO</a:t>
          </a:r>
        </a:p>
      </dgm:t>
    </dgm:pt>
    <dgm:pt modelId="{E6CF7ECE-6E21-419A-B522-18A837A3BFF1}" type="parTrans" cxnId="{8D4CADC2-6B49-4A77-8E6F-46940B629507}">
      <dgm:prSet/>
      <dgm:spPr/>
      <dgm:t>
        <a:bodyPr/>
        <a:lstStyle/>
        <a:p>
          <a:endParaRPr lang="cs-CZ"/>
        </a:p>
      </dgm:t>
    </dgm:pt>
    <dgm:pt modelId="{625AFEF4-0873-4D49-BEB3-837FAEAD0691}" type="sibTrans" cxnId="{8D4CADC2-6B49-4A77-8E6F-46940B629507}">
      <dgm:prSet/>
      <dgm:spPr/>
      <dgm:t>
        <a:bodyPr/>
        <a:lstStyle/>
        <a:p>
          <a:endParaRPr lang="cs-CZ"/>
        </a:p>
      </dgm:t>
    </dgm:pt>
    <dgm:pt modelId="{769FEA0F-0C9F-434E-B934-23A0FE5008CB}">
      <dgm:prSet phldrT="[Text]" phldr="0"/>
      <dgm:spPr/>
      <dgm:t>
        <a:bodyPr/>
        <a:lstStyle/>
        <a:p>
          <a:r>
            <a:rPr lang="cs-CZ" dirty="0">
              <a:solidFill>
                <a:srgbClr val="E6001E"/>
              </a:solidFill>
            </a:rPr>
            <a:t>Partneři</a:t>
          </a:r>
        </a:p>
      </dgm:t>
    </dgm:pt>
    <dgm:pt modelId="{B35B837A-0DF1-4893-B3E5-CB604F1E7215}" type="parTrans" cxnId="{979CF060-5207-471B-A948-923103FD9591}">
      <dgm:prSet/>
      <dgm:spPr/>
      <dgm:t>
        <a:bodyPr/>
        <a:lstStyle/>
        <a:p>
          <a:endParaRPr lang="cs-CZ"/>
        </a:p>
      </dgm:t>
    </dgm:pt>
    <dgm:pt modelId="{4BE5975D-BF3A-4B71-B281-3AEDE5774710}" type="sibTrans" cxnId="{979CF060-5207-471B-A948-923103FD9591}">
      <dgm:prSet/>
      <dgm:spPr/>
      <dgm:t>
        <a:bodyPr/>
        <a:lstStyle/>
        <a:p>
          <a:endParaRPr lang="cs-CZ"/>
        </a:p>
      </dgm:t>
    </dgm:pt>
    <dgm:pt modelId="{0A877A9C-17BD-4BD0-9598-1DF40D8FEC14}" type="pres">
      <dgm:prSet presAssocID="{02E8A316-4DA1-4317-AD22-53BAEF5A613E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213B2049-3BED-48EE-93A4-84A433848C9F}" type="pres">
      <dgm:prSet presAssocID="{4EFD4425-9D86-4114-BA82-F6B665FECF9B}" presName="Accent1" presStyleCnt="0"/>
      <dgm:spPr/>
    </dgm:pt>
    <dgm:pt modelId="{06CAD6E6-82A0-4EB6-927B-0A78E6526998}" type="pres">
      <dgm:prSet presAssocID="{4EFD4425-9D86-4114-BA82-F6B665FECF9B}" presName="Accent" presStyleLbl="node1" presStyleIdx="0" presStyleCnt="3"/>
      <dgm:spPr/>
    </dgm:pt>
    <dgm:pt modelId="{6D767055-3C03-4C7A-B8A2-1935653289B7}" type="pres">
      <dgm:prSet presAssocID="{4EFD4425-9D86-4114-BA82-F6B665FECF9B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10238C55-0198-4784-9140-2817A8AE91AE}" type="pres">
      <dgm:prSet presAssocID="{5846AE31-12CE-4917-8D59-72C2664AFE8A}" presName="Accent2" presStyleCnt="0"/>
      <dgm:spPr/>
    </dgm:pt>
    <dgm:pt modelId="{71ECAA60-8CE2-475D-9E8D-BF35A23EE1CA}" type="pres">
      <dgm:prSet presAssocID="{5846AE31-12CE-4917-8D59-72C2664AFE8A}" presName="Accent" presStyleLbl="node1" presStyleIdx="1" presStyleCnt="3"/>
      <dgm:spPr/>
    </dgm:pt>
    <dgm:pt modelId="{303C9995-20CC-437F-8CA1-80D8A8166072}" type="pres">
      <dgm:prSet presAssocID="{5846AE31-12CE-4917-8D59-72C2664AFE8A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0760E17F-724B-4A78-81B6-4674B7D0CCBA}" type="pres">
      <dgm:prSet presAssocID="{769FEA0F-0C9F-434E-B934-23A0FE5008CB}" presName="Accent3" presStyleCnt="0"/>
      <dgm:spPr/>
    </dgm:pt>
    <dgm:pt modelId="{948BD96B-7716-412E-AD01-89B1550A0BE0}" type="pres">
      <dgm:prSet presAssocID="{769FEA0F-0C9F-434E-B934-23A0FE5008CB}" presName="Accent" presStyleLbl="node1" presStyleIdx="2" presStyleCnt="3"/>
      <dgm:spPr/>
    </dgm:pt>
    <dgm:pt modelId="{05BD5EB5-DA43-4C90-A48F-8476A37F641A}" type="pres">
      <dgm:prSet presAssocID="{769FEA0F-0C9F-434E-B934-23A0FE5008CB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979CF060-5207-471B-A948-923103FD9591}" srcId="{02E8A316-4DA1-4317-AD22-53BAEF5A613E}" destId="{769FEA0F-0C9F-434E-B934-23A0FE5008CB}" srcOrd="2" destOrd="0" parTransId="{B35B837A-0DF1-4893-B3E5-CB604F1E7215}" sibTransId="{4BE5975D-BF3A-4B71-B281-3AEDE5774710}"/>
    <dgm:cxn modelId="{67959A49-BB06-46A6-8653-3AA10530A0AB}" type="presOf" srcId="{5846AE31-12CE-4917-8D59-72C2664AFE8A}" destId="{303C9995-20CC-437F-8CA1-80D8A8166072}" srcOrd="0" destOrd="0" presId="urn:microsoft.com/office/officeart/2009/layout/CircleArrowProcess"/>
    <dgm:cxn modelId="{6175FE4E-FA24-4EDB-8C5F-DC54CC2CBF5B}" type="presOf" srcId="{4EFD4425-9D86-4114-BA82-F6B665FECF9B}" destId="{6D767055-3C03-4C7A-B8A2-1935653289B7}" srcOrd="0" destOrd="0" presId="urn:microsoft.com/office/officeart/2009/layout/CircleArrowProcess"/>
    <dgm:cxn modelId="{E56CFF4E-2391-4D5B-92B0-F0FF6189E2EF}" type="presOf" srcId="{769FEA0F-0C9F-434E-B934-23A0FE5008CB}" destId="{05BD5EB5-DA43-4C90-A48F-8476A37F641A}" srcOrd="0" destOrd="0" presId="urn:microsoft.com/office/officeart/2009/layout/CircleArrowProcess"/>
    <dgm:cxn modelId="{C43D9A94-7AE7-49E9-9663-EEACC460DED5}" type="presOf" srcId="{02E8A316-4DA1-4317-AD22-53BAEF5A613E}" destId="{0A877A9C-17BD-4BD0-9598-1DF40D8FEC14}" srcOrd="0" destOrd="0" presId="urn:microsoft.com/office/officeart/2009/layout/CircleArrowProcess"/>
    <dgm:cxn modelId="{010758B5-C824-4B64-A63E-F3633ACB9690}" srcId="{02E8A316-4DA1-4317-AD22-53BAEF5A613E}" destId="{4EFD4425-9D86-4114-BA82-F6B665FECF9B}" srcOrd="0" destOrd="0" parTransId="{435A9F91-83DD-4B5B-91DB-668A835CD727}" sibTransId="{46DD6368-3E42-4AB1-9F14-EB4EFB660019}"/>
    <dgm:cxn modelId="{8D4CADC2-6B49-4A77-8E6F-46940B629507}" srcId="{02E8A316-4DA1-4317-AD22-53BAEF5A613E}" destId="{5846AE31-12CE-4917-8D59-72C2664AFE8A}" srcOrd="1" destOrd="0" parTransId="{E6CF7ECE-6E21-419A-B522-18A837A3BFF1}" sibTransId="{625AFEF4-0873-4D49-BEB3-837FAEAD0691}"/>
    <dgm:cxn modelId="{FCAD9835-78B0-490A-99D6-2A8E139DFC96}" type="presParOf" srcId="{0A877A9C-17BD-4BD0-9598-1DF40D8FEC14}" destId="{213B2049-3BED-48EE-93A4-84A433848C9F}" srcOrd="0" destOrd="0" presId="urn:microsoft.com/office/officeart/2009/layout/CircleArrowProcess"/>
    <dgm:cxn modelId="{07A436C6-4F9B-49CA-B8AF-160E23047FF5}" type="presParOf" srcId="{213B2049-3BED-48EE-93A4-84A433848C9F}" destId="{06CAD6E6-82A0-4EB6-927B-0A78E6526998}" srcOrd="0" destOrd="0" presId="urn:microsoft.com/office/officeart/2009/layout/CircleArrowProcess"/>
    <dgm:cxn modelId="{AA16ED13-B60B-4602-9F4D-D54D1B234DAB}" type="presParOf" srcId="{0A877A9C-17BD-4BD0-9598-1DF40D8FEC14}" destId="{6D767055-3C03-4C7A-B8A2-1935653289B7}" srcOrd="1" destOrd="0" presId="urn:microsoft.com/office/officeart/2009/layout/CircleArrowProcess"/>
    <dgm:cxn modelId="{40F83C9D-0CD3-47B4-9923-76C14D7E5C16}" type="presParOf" srcId="{0A877A9C-17BD-4BD0-9598-1DF40D8FEC14}" destId="{10238C55-0198-4784-9140-2817A8AE91AE}" srcOrd="2" destOrd="0" presId="urn:microsoft.com/office/officeart/2009/layout/CircleArrowProcess"/>
    <dgm:cxn modelId="{27CF6D63-544A-4568-A5DB-6C329FDC2C9D}" type="presParOf" srcId="{10238C55-0198-4784-9140-2817A8AE91AE}" destId="{71ECAA60-8CE2-475D-9E8D-BF35A23EE1CA}" srcOrd="0" destOrd="0" presId="urn:microsoft.com/office/officeart/2009/layout/CircleArrowProcess"/>
    <dgm:cxn modelId="{2A3A24F4-2D5A-41FE-AD72-07667E6F2207}" type="presParOf" srcId="{0A877A9C-17BD-4BD0-9598-1DF40D8FEC14}" destId="{303C9995-20CC-437F-8CA1-80D8A8166072}" srcOrd="3" destOrd="0" presId="urn:microsoft.com/office/officeart/2009/layout/CircleArrowProcess"/>
    <dgm:cxn modelId="{787F73A3-06B7-4360-838D-7F79235A615C}" type="presParOf" srcId="{0A877A9C-17BD-4BD0-9598-1DF40D8FEC14}" destId="{0760E17F-724B-4A78-81B6-4674B7D0CCBA}" srcOrd="4" destOrd="0" presId="urn:microsoft.com/office/officeart/2009/layout/CircleArrowProcess"/>
    <dgm:cxn modelId="{46AE7688-7EB5-4908-9822-5A35D014D65B}" type="presParOf" srcId="{0760E17F-724B-4A78-81B6-4674B7D0CCBA}" destId="{948BD96B-7716-412E-AD01-89B1550A0BE0}" srcOrd="0" destOrd="0" presId="urn:microsoft.com/office/officeart/2009/layout/CircleArrowProcess"/>
    <dgm:cxn modelId="{BABA0ABF-2190-457B-A64E-DB53E346DBA9}" type="presParOf" srcId="{0A877A9C-17BD-4BD0-9598-1DF40D8FEC14}" destId="{05BD5EB5-DA43-4C90-A48F-8476A37F641A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2B6D48-6BB2-4231-8480-9154546018CC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6D232168-17BE-462D-B819-F816B7193114}">
      <dgm:prSet phldrT="[Text]" phldr="0"/>
      <dgm:spPr/>
      <dgm:t>
        <a:bodyPr/>
        <a:lstStyle/>
        <a:p>
          <a:r>
            <a:rPr lang="cs-CZ" dirty="0"/>
            <a:t>2019</a:t>
          </a:r>
        </a:p>
      </dgm:t>
    </dgm:pt>
    <dgm:pt modelId="{FA4B7941-F1AC-4988-A563-DBDA0529EBB8}" type="parTrans" cxnId="{758C5DEF-70AC-487A-A439-408289643A65}">
      <dgm:prSet/>
      <dgm:spPr/>
      <dgm:t>
        <a:bodyPr/>
        <a:lstStyle/>
        <a:p>
          <a:endParaRPr lang="cs-CZ"/>
        </a:p>
      </dgm:t>
    </dgm:pt>
    <dgm:pt modelId="{8A67EA96-4358-4AF9-ACBD-C9A7995B9265}" type="sibTrans" cxnId="{758C5DEF-70AC-487A-A439-408289643A65}">
      <dgm:prSet/>
      <dgm:spPr/>
      <dgm:t>
        <a:bodyPr/>
        <a:lstStyle/>
        <a:p>
          <a:endParaRPr lang="cs-CZ"/>
        </a:p>
      </dgm:t>
    </dgm:pt>
    <dgm:pt modelId="{4AD7691B-79D3-4D5E-A375-48B2B71E0F4C}">
      <dgm:prSet phldrT="[Text]" phldr="0"/>
      <dgm:spPr/>
      <dgm:t>
        <a:bodyPr/>
        <a:lstStyle/>
        <a:p>
          <a:r>
            <a:rPr lang="cs-CZ" dirty="0"/>
            <a:t>1 mil. hostů</a:t>
          </a:r>
        </a:p>
      </dgm:t>
    </dgm:pt>
    <dgm:pt modelId="{C93D50DC-D0DA-4B84-86B0-C56BAD038C4A}" type="parTrans" cxnId="{8C2C8D59-007C-4A6D-B682-5A3C904CB7FB}">
      <dgm:prSet/>
      <dgm:spPr/>
      <dgm:t>
        <a:bodyPr/>
        <a:lstStyle/>
        <a:p>
          <a:endParaRPr lang="cs-CZ"/>
        </a:p>
      </dgm:t>
    </dgm:pt>
    <dgm:pt modelId="{7B21FE28-745B-4F6C-950D-0DC467223019}" type="sibTrans" cxnId="{8C2C8D59-007C-4A6D-B682-5A3C904CB7FB}">
      <dgm:prSet/>
      <dgm:spPr/>
      <dgm:t>
        <a:bodyPr/>
        <a:lstStyle/>
        <a:p>
          <a:endParaRPr lang="cs-CZ"/>
        </a:p>
      </dgm:t>
    </dgm:pt>
    <dgm:pt modelId="{05AE7078-2EC7-4EA5-80AA-2CE815E3367C}">
      <dgm:prSet phldrT="[Text]" phldr="0"/>
      <dgm:spPr/>
      <dgm:t>
        <a:bodyPr/>
        <a:lstStyle/>
        <a:p>
          <a:r>
            <a:rPr lang="cs-CZ" dirty="0"/>
            <a:t>2020</a:t>
          </a:r>
        </a:p>
      </dgm:t>
    </dgm:pt>
    <dgm:pt modelId="{782F9791-A41D-4EF7-A322-7320342FF274}" type="parTrans" cxnId="{19195058-9775-4137-AA8F-F78051DA66E5}">
      <dgm:prSet/>
      <dgm:spPr/>
      <dgm:t>
        <a:bodyPr/>
        <a:lstStyle/>
        <a:p>
          <a:endParaRPr lang="cs-CZ"/>
        </a:p>
      </dgm:t>
    </dgm:pt>
    <dgm:pt modelId="{94B0EEA4-3F1D-45FC-8900-4A8AD70DE182}" type="sibTrans" cxnId="{19195058-9775-4137-AA8F-F78051DA66E5}">
      <dgm:prSet/>
      <dgm:spPr/>
      <dgm:t>
        <a:bodyPr/>
        <a:lstStyle/>
        <a:p>
          <a:endParaRPr lang="cs-CZ"/>
        </a:p>
      </dgm:t>
    </dgm:pt>
    <dgm:pt modelId="{9A1AC307-8693-4871-8AC2-C542CF6D7FE4}">
      <dgm:prSet phldrT="[Text]" phldr="0"/>
      <dgm:spPr/>
      <dgm:t>
        <a:bodyPr/>
        <a:lstStyle/>
        <a:p>
          <a:r>
            <a:rPr lang="cs-CZ" dirty="0"/>
            <a:t>Covid</a:t>
          </a:r>
        </a:p>
      </dgm:t>
    </dgm:pt>
    <dgm:pt modelId="{9A3AC8D6-8F12-4619-BD45-1DA10E93B9B9}" type="parTrans" cxnId="{42332A22-2686-4EA1-9DB3-F7F8B463585F}">
      <dgm:prSet/>
      <dgm:spPr/>
      <dgm:t>
        <a:bodyPr/>
        <a:lstStyle/>
        <a:p>
          <a:endParaRPr lang="cs-CZ"/>
        </a:p>
      </dgm:t>
    </dgm:pt>
    <dgm:pt modelId="{A125E7BB-D917-4402-B119-F6B76D00A655}" type="sibTrans" cxnId="{42332A22-2686-4EA1-9DB3-F7F8B463585F}">
      <dgm:prSet/>
      <dgm:spPr/>
      <dgm:t>
        <a:bodyPr/>
        <a:lstStyle/>
        <a:p>
          <a:endParaRPr lang="cs-CZ"/>
        </a:p>
      </dgm:t>
    </dgm:pt>
    <dgm:pt modelId="{2F06BACC-6A66-4C24-A441-871EA5B4A06A}">
      <dgm:prSet phldrT="[Text]" phldr="0"/>
      <dgm:spPr/>
      <dgm:t>
        <a:bodyPr/>
        <a:lstStyle/>
        <a:p>
          <a:r>
            <a:rPr lang="cs-CZ" dirty="0"/>
            <a:t>2024</a:t>
          </a:r>
        </a:p>
      </dgm:t>
    </dgm:pt>
    <dgm:pt modelId="{F6941AF4-EE1A-4194-AF74-F172599FBA42}" type="parTrans" cxnId="{A2EA3532-65AE-4A14-9725-DBBCD44CCC08}">
      <dgm:prSet/>
      <dgm:spPr/>
      <dgm:t>
        <a:bodyPr/>
        <a:lstStyle/>
        <a:p>
          <a:endParaRPr lang="cs-CZ"/>
        </a:p>
      </dgm:t>
    </dgm:pt>
    <dgm:pt modelId="{E8566136-C539-4609-903B-6FD5CBD690AF}" type="sibTrans" cxnId="{A2EA3532-65AE-4A14-9725-DBBCD44CCC08}">
      <dgm:prSet/>
      <dgm:spPr/>
      <dgm:t>
        <a:bodyPr/>
        <a:lstStyle/>
        <a:p>
          <a:endParaRPr lang="cs-CZ"/>
        </a:p>
      </dgm:t>
    </dgm:pt>
    <dgm:pt modelId="{85E25DED-F411-4E71-9847-45F9EFF26BA2}">
      <dgm:prSet phldrT="[Text]" phldr="0"/>
      <dgm:spPr/>
      <dgm:t>
        <a:bodyPr/>
        <a:lstStyle/>
        <a:p>
          <a:r>
            <a:rPr lang="cs-CZ" dirty="0"/>
            <a:t>1 mil. hostů</a:t>
          </a:r>
        </a:p>
      </dgm:t>
    </dgm:pt>
    <dgm:pt modelId="{66EFC930-FC2F-4CE1-B242-1E3668E4BFC1}" type="parTrans" cxnId="{B4344D68-B0B8-4240-BD9C-556E80048265}">
      <dgm:prSet/>
      <dgm:spPr/>
      <dgm:t>
        <a:bodyPr/>
        <a:lstStyle/>
        <a:p>
          <a:endParaRPr lang="cs-CZ"/>
        </a:p>
      </dgm:t>
    </dgm:pt>
    <dgm:pt modelId="{76B77955-408E-429D-A2DB-F21198837A8B}" type="sibTrans" cxnId="{B4344D68-B0B8-4240-BD9C-556E80048265}">
      <dgm:prSet/>
      <dgm:spPr/>
      <dgm:t>
        <a:bodyPr/>
        <a:lstStyle/>
        <a:p>
          <a:endParaRPr lang="cs-CZ"/>
        </a:p>
      </dgm:t>
    </dgm:pt>
    <dgm:pt modelId="{6AFABB0E-735A-426D-9FFB-0D7451420DA0}" type="pres">
      <dgm:prSet presAssocID="{9C2B6D48-6BB2-4231-8480-9154546018CC}" presName="theList" presStyleCnt="0">
        <dgm:presLayoutVars>
          <dgm:dir/>
          <dgm:animLvl val="lvl"/>
          <dgm:resizeHandles val="exact"/>
        </dgm:presLayoutVars>
      </dgm:prSet>
      <dgm:spPr/>
    </dgm:pt>
    <dgm:pt modelId="{A5DAF541-3C19-497C-A15D-20A827C45781}" type="pres">
      <dgm:prSet presAssocID="{6D232168-17BE-462D-B819-F816B7193114}" presName="compNode" presStyleCnt="0"/>
      <dgm:spPr/>
    </dgm:pt>
    <dgm:pt modelId="{3DFAE936-214D-4C80-A759-F36CC967645C}" type="pres">
      <dgm:prSet presAssocID="{6D232168-17BE-462D-B819-F816B7193114}" presName="noGeometry" presStyleCnt="0"/>
      <dgm:spPr/>
    </dgm:pt>
    <dgm:pt modelId="{6852FA2D-DCBE-4644-A5FA-8D89031894B2}" type="pres">
      <dgm:prSet presAssocID="{6D232168-17BE-462D-B819-F816B7193114}" presName="childTextVisible" presStyleLbl="bgAccFollowNode1" presStyleIdx="0" presStyleCnt="3">
        <dgm:presLayoutVars>
          <dgm:bulletEnabled val="1"/>
        </dgm:presLayoutVars>
      </dgm:prSet>
      <dgm:spPr/>
    </dgm:pt>
    <dgm:pt modelId="{716B1F97-6C75-4EAF-8B4F-4DF95383FB01}" type="pres">
      <dgm:prSet presAssocID="{6D232168-17BE-462D-B819-F816B7193114}" presName="childTextHidden" presStyleLbl="bgAccFollowNode1" presStyleIdx="0" presStyleCnt="3"/>
      <dgm:spPr/>
    </dgm:pt>
    <dgm:pt modelId="{0B409534-9062-4208-BB87-A81FDCE02146}" type="pres">
      <dgm:prSet presAssocID="{6D232168-17BE-462D-B819-F816B7193114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6CF5D8A1-E0FF-416C-82C0-FC993B766991}" type="pres">
      <dgm:prSet presAssocID="{6D232168-17BE-462D-B819-F816B7193114}" presName="aSpace" presStyleCnt="0"/>
      <dgm:spPr/>
    </dgm:pt>
    <dgm:pt modelId="{B1EDCB90-21BB-4F7E-AF53-9210A7AEFDE3}" type="pres">
      <dgm:prSet presAssocID="{05AE7078-2EC7-4EA5-80AA-2CE815E3367C}" presName="compNode" presStyleCnt="0"/>
      <dgm:spPr/>
    </dgm:pt>
    <dgm:pt modelId="{358F79CA-2893-4B2C-8D73-08FD7B5B79CC}" type="pres">
      <dgm:prSet presAssocID="{05AE7078-2EC7-4EA5-80AA-2CE815E3367C}" presName="noGeometry" presStyleCnt="0"/>
      <dgm:spPr/>
    </dgm:pt>
    <dgm:pt modelId="{6D108D6A-BCBC-4EDD-8F08-27A687FB4133}" type="pres">
      <dgm:prSet presAssocID="{05AE7078-2EC7-4EA5-80AA-2CE815E3367C}" presName="childTextVisible" presStyleLbl="bgAccFollowNode1" presStyleIdx="1" presStyleCnt="3">
        <dgm:presLayoutVars>
          <dgm:bulletEnabled val="1"/>
        </dgm:presLayoutVars>
      </dgm:prSet>
      <dgm:spPr/>
    </dgm:pt>
    <dgm:pt modelId="{C9E82C78-6008-440B-8D07-73ED20B2E261}" type="pres">
      <dgm:prSet presAssocID="{05AE7078-2EC7-4EA5-80AA-2CE815E3367C}" presName="childTextHidden" presStyleLbl="bgAccFollowNode1" presStyleIdx="1" presStyleCnt="3"/>
      <dgm:spPr/>
    </dgm:pt>
    <dgm:pt modelId="{A891B333-318B-4606-8762-FF4F80B654A1}" type="pres">
      <dgm:prSet presAssocID="{05AE7078-2EC7-4EA5-80AA-2CE815E3367C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BD799498-538F-4F64-AA4F-19B23F05881E}" type="pres">
      <dgm:prSet presAssocID="{05AE7078-2EC7-4EA5-80AA-2CE815E3367C}" presName="aSpace" presStyleCnt="0"/>
      <dgm:spPr/>
    </dgm:pt>
    <dgm:pt modelId="{6E00C25A-1CFE-4EB0-AF32-05249CEDDDD4}" type="pres">
      <dgm:prSet presAssocID="{2F06BACC-6A66-4C24-A441-871EA5B4A06A}" presName="compNode" presStyleCnt="0"/>
      <dgm:spPr/>
    </dgm:pt>
    <dgm:pt modelId="{DC915C4C-EEF6-41B5-A432-76BDBC2E9277}" type="pres">
      <dgm:prSet presAssocID="{2F06BACC-6A66-4C24-A441-871EA5B4A06A}" presName="noGeometry" presStyleCnt="0"/>
      <dgm:spPr/>
    </dgm:pt>
    <dgm:pt modelId="{5DA715C8-DDA5-49AA-AC4A-CB81DEA208AE}" type="pres">
      <dgm:prSet presAssocID="{2F06BACC-6A66-4C24-A441-871EA5B4A06A}" presName="childTextVisible" presStyleLbl="bgAccFollowNode1" presStyleIdx="2" presStyleCnt="3">
        <dgm:presLayoutVars>
          <dgm:bulletEnabled val="1"/>
        </dgm:presLayoutVars>
      </dgm:prSet>
      <dgm:spPr/>
    </dgm:pt>
    <dgm:pt modelId="{6CE4D955-DDCF-4F23-B749-CF2D40861526}" type="pres">
      <dgm:prSet presAssocID="{2F06BACC-6A66-4C24-A441-871EA5B4A06A}" presName="childTextHidden" presStyleLbl="bgAccFollowNode1" presStyleIdx="2" presStyleCnt="3"/>
      <dgm:spPr/>
    </dgm:pt>
    <dgm:pt modelId="{005E9EA7-CEAF-4C00-BE77-9616BF0A94B3}" type="pres">
      <dgm:prSet presAssocID="{2F06BACC-6A66-4C24-A441-871EA5B4A06A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D4430A02-93CB-415D-B8BE-BBF6B3EC4B1E}" type="presOf" srcId="{4AD7691B-79D3-4D5E-A375-48B2B71E0F4C}" destId="{716B1F97-6C75-4EAF-8B4F-4DF95383FB01}" srcOrd="1" destOrd="0" presId="urn:microsoft.com/office/officeart/2005/8/layout/hProcess6"/>
    <dgm:cxn modelId="{E8853210-07CA-4D49-B7B2-04C87745DF9B}" type="presOf" srcId="{85E25DED-F411-4E71-9847-45F9EFF26BA2}" destId="{5DA715C8-DDA5-49AA-AC4A-CB81DEA208AE}" srcOrd="0" destOrd="0" presId="urn:microsoft.com/office/officeart/2005/8/layout/hProcess6"/>
    <dgm:cxn modelId="{42332A22-2686-4EA1-9DB3-F7F8B463585F}" srcId="{05AE7078-2EC7-4EA5-80AA-2CE815E3367C}" destId="{9A1AC307-8693-4871-8AC2-C542CF6D7FE4}" srcOrd="0" destOrd="0" parTransId="{9A3AC8D6-8F12-4619-BD45-1DA10E93B9B9}" sibTransId="{A125E7BB-D917-4402-B119-F6B76D00A655}"/>
    <dgm:cxn modelId="{A2EA3532-65AE-4A14-9725-DBBCD44CCC08}" srcId="{9C2B6D48-6BB2-4231-8480-9154546018CC}" destId="{2F06BACC-6A66-4C24-A441-871EA5B4A06A}" srcOrd="2" destOrd="0" parTransId="{F6941AF4-EE1A-4194-AF74-F172599FBA42}" sibTransId="{E8566136-C539-4609-903B-6FD5CBD690AF}"/>
    <dgm:cxn modelId="{B63FE33F-7D99-4845-9DA1-C1CCDEE65D9F}" type="presOf" srcId="{2F06BACC-6A66-4C24-A441-871EA5B4A06A}" destId="{005E9EA7-CEAF-4C00-BE77-9616BF0A94B3}" srcOrd="0" destOrd="0" presId="urn:microsoft.com/office/officeart/2005/8/layout/hProcess6"/>
    <dgm:cxn modelId="{A346F640-73DC-49D5-B273-F71D85F30ADA}" type="presOf" srcId="{9A1AC307-8693-4871-8AC2-C542CF6D7FE4}" destId="{C9E82C78-6008-440B-8D07-73ED20B2E261}" srcOrd="1" destOrd="0" presId="urn:microsoft.com/office/officeart/2005/8/layout/hProcess6"/>
    <dgm:cxn modelId="{AA6EA05E-15B8-4E5F-A3BD-CDA9190AB7BE}" type="presOf" srcId="{05AE7078-2EC7-4EA5-80AA-2CE815E3367C}" destId="{A891B333-318B-4606-8762-FF4F80B654A1}" srcOrd="0" destOrd="0" presId="urn:microsoft.com/office/officeart/2005/8/layout/hProcess6"/>
    <dgm:cxn modelId="{0B25C761-A566-4EC2-87BC-02AB62802CDC}" type="presOf" srcId="{6D232168-17BE-462D-B819-F816B7193114}" destId="{0B409534-9062-4208-BB87-A81FDCE02146}" srcOrd="0" destOrd="0" presId="urn:microsoft.com/office/officeart/2005/8/layout/hProcess6"/>
    <dgm:cxn modelId="{B4344D68-B0B8-4240-BD9C-556E80048265}" srcId="{2F06BACC-6A66-4C24-A441-871EA5B4A06A}" destId="{85E25DED-F411-4E71-9847-45F9EFF26BA2}" srcOrd="0" destOrd="0" parTransId="{66EFC930-FC2F-4CE1-B242-1E3668E4BFC1}" sibTransId="{76B77955-408E-429D-A2DB-F21198837A8B}"/>
    <dgm:cxn modelId="{155B6B4F-261E-4532-ABEE-D423D40D0A1A}" type="presOf" srcId="{4AD7691B-79D3-4D5E-A375-48B2B71E0F4C}" destId="{6852FA2D-DCBE-4644-A5FA-8D89031894B2}" srcOrd="0" destOrd="0" presId="urn:microsoft.com/office/officeart/2005/8/layout/hProcess6"/>
    <dgm:cxn modelId="{19195058-9775-4137-AA8F-F78051DA66E5}" srcId="{9C2B6D48-6BB2-4231-8480-9154546018CC}" destId="{05AE7078-2EC7-4EA5-80AA-2CE815E3367C}" srcOrd="1" destOrd="0" parTransId="{782F9791-A41D-4EF7-A322-7320342FF274}" sibTransId="{94B0EEA4-3F1D-45FC-8900-4A8AD70DE182}"/>
    <dgm:cxn modelId="{8C2C8D59-007C-4A6D-B682-5A3C904CB7FB}" srcId="{6D232168-17BE-462D-B819-F816B7193114}" destId="{4AD7691B-79D3-4D5E-A375-48B2B71E0F4C}" srcOrd="0" destOrd="0" parTransId="{C93D50DC-D0DA-4B84-86B0-C56BAD038C4A}" sibTransId="{7B21FE28-745B-4F6C-950D-0DC467223019}"/>
    <dgm:cxn modelId="{44D9C5DE-0217-48B0-B87D-DE1C2EB8F817}" type="presOf" srcId="{85E25DED-F411-4E71-9847-45F9EFF26BA2}" destId="{6CE4D955-DDCF-4F23-B749-CF2D40861526}" srcOrd="1" destOrd="0" presId="urn:microsoft.com/office/officeart/2005/8/layout/hProcess6"/>
    <dgm:cxn modelId="{0F46DEE1-9ADE-476E-BFAC-2F2096C6B7CF}" type="presOf" srcId="{9C2B6D48-6BB2-4231-8480-9154546018CC}" destId="{6AFABB0E-735A-426D-9FFB-0D7451420DA0}" srcOrd="0" destOrd="0" presId="urn:microsoft.com/office/officeart/2005/8/layout/hProcess6"/>
    <dgm:cxn modelId="{758C5DEF-70AC-487A-A439-408289643A65}" srcId="{9C2B6D48-6BB2-4231-8480-9154546018CC}" destId="{6D232168-17BE-462D-B819-F816B7193114}" srcOrd="0" destOrd="0" parTransId="{FA4B7941-F1AC-4988-A563-DBDA0529EBB8}" sibTransId="{8A67EA96-4358-4AF9-ACBD-C9A7995B9265}"/>
    <dgm:cxn modelId="{8C40AEF0-AF2F-45E1-83AA-50CD8C9BCEF5}" type="presOf" srcId="{9A1AC307-8693-4871-8AC2-C542CF6D7FE4}" destId="{6D108D6A-BCBC-4EDD-8F08-27A687FB4133}" srcOrd="0" destOrd="0" presId="urn:microsoft.com/office/officeart/2005/8/layout/hProcess6"/>
    <dgm:cxn modelId="{82AFE163-2E76-450D-A7B1-1725F71E14C9}" type="presParOf" srcId="{6AFABB0E-735A-426D-9FFB-0D7451420DA0}" destId="{A5DAF541-3C19-497C-A15D-20A827C45781}" srcOrd="0" destOrd="0" presId="urn:microsoft.com/office/officeart/2005/8/layout/hProcess6"/>
    <dgm:cxn modelId="{475BFE3E-2A48-49F1-8F2D-80AB232710F9}" type="presParOf" srcId="{A5DAF541-3C19-497C-A15D-20A827C45781}" destId="{3DFAE936-214D-4C80-A759-F36CC967645C}" srcOrd="0" destOrd="0" presId="urn:microsoft.com/office/officeart/2005/8/layout/hProcess6"/>
    <dgm:cxn modelId="{9EC2ACE4-473F-4FE8-B0B0-92CA3827E922}" type="presParOf" srcId="{A5DAF541-3C19-497C-A15D-20A827C45781}" destId="{6852FA2D-DCBE-4644-A5FA-8D89031894B2}" srcOrd="1" destOrd="0" presId="urn:microsoft.com/office/officeart/2005/8/layout/hProcess6"/>
    <dgm:cxn modelId="{9BE458D8-F202-4364-B050-4856F2856B1B}" type="presParOf" srcId="{A5DAF541-3C19-497C-A15D-20A827C45781}" destId="{716B1F97-6C75-4EAF-8B4F-4DF95383FB01}" srcOrd="2" destOrd="0" presId="urn:microsoft.com/office/officeart/2005/8/layout/hProcess6"/>
    <dgm:cxn modelId="{3C6313B0-9B15-426B-ADCB-933B0B8BF8CC}" type="presParOf" srcId="{A5DAF541-3C19-497C-A15D-20A827C45781}" destId="{0B409534-9062-4208-BB87-A81FDCE02146}" srcOrd="3" destOrd="0" presId="urn:microsoft.com/office/officeart/2005/8/layout/hProcess6"/>
    <dgm:cxn modelId="{95FDA93F-0042-43D6-B113-E8BA802B8C86}" type="presParOf" srcId="{6AFABB0E-735A-426D-9FFB-0D7451420DA0}" destId="{6CF5D8A1-E0FF-416C-82C0-FC993B766991}" srcOrd="1" destOrd="0" presId="urn:microsoft.com/office/officeart/2005/8/layout/hProcess6"/>
    <dgm:cxn modelId="{F6A181B6-3EC6-43B2-B38A-CB187588B4C1}" type="presParOf" srcId="{6AFABB0E-735A-426D-9FFB-0D7451420DA0}" destId="{B1EDCB90-21BB-4F7E-AF53-9210A7AEFDE3}" srcOrd="2" destOrd="0" presId="urn:microsoft.com/office/officeart/2005/8/layout/hProcess6"/>
    <dgm:cxn modelId="{BDCAB907-2770-400A-9B66-420395176565}" type="presParOf" srcId="{B1EDCB90-21BB-4F7E-AF53-9210A7AEFDE3}" destId="{358F79CA-2893-4B2C-8D73-08FD7B5B79CC}" srcOrd="0" destOrd="0" presId="urn:microsoft.com/office/officeart/2005/8/layout/hProcess6"/>
    <dgm:cxn modelId="{7EC54410-A145-4664-8986-35F95E557B34}" type="presParOf" srcId="{B1EDCB90-21BB-4F7E-AF53-9210A7AEFDE3}" destId="{6D108D6A-BCBC-4EDD-8F08-27A687FB4133}" srcOrd="1" destOrd="0" presId="urn:microsoft.com/office/officeart/2005/8/layout/hProcess6"/>
    <dgm:cxn modelId="{1705BB1B-AB3D-4403-BE64-5DF040C1C6D6}" type="presParOf" srcId="{B1EDCB90-21BB-4F7E-AF53-9210A7AEFDE3}" destId="{C9E82C78-6008-440B-8D07-73ED20B2E261}" srcOrd="2" destOrd="0" presId="urn:microsoft.com/office/officeart/2005/8/layout/hProcess6"/>
    <dgm:cxn modelId="{9F34EA4E-7D46-4AD1-BF31-FE484F770C54}" type="presParOf" srcId="{B1EDCB90-21BB-4F7E-AF53-9210A7AEFDE3}" destId="{A891B333-318B-4606-8762-FF4F80B654A1}" srcOrd="3" destOrd="0" presId="urn:microsoft.com/office/officeart/2005/8/layout/hProcess6"/>
    <dgm:cxn modelId="{1BD295F3-553C-4CD3-984F-D1B3D7BDFCCF}" type="presParOf" srcId="{6AFABB0E-735A-426D-9FFB-0D7451420DA0}" destId="{BD799498-538F-4F64-AA4F-19B23F05881E}" srcOrd="3" destOrd="0" presId="urn:microsoft.com/office/officeart/2005/8/layout/hProcess6"/>
    <dgm:cxn modelId="{FAF8E04B-1E1C-4DEE-A16A-8094F07789B9}" type="presParOf" srcId="{6AFABB0E-735A-426D-9FFB-0D7451420DA0}" destId="{6E00C25A-1CFE-4EB0-AF32-05249CEDDDD4}" srcOrd="4" destOrd="0" presId="urn:microsoft.com/office/officeart/2005/8/layout/hProcess6"/>
    <dgm:cxn modelId="{25C4AD47-3B9C-467D-AFDF-693A24514060}" type="presParOf" srcId="{6E00C25A-1CFE-4EB0-AF32-05249CEDDDD4}" destId="{DC915C4C-EEF6-41B5-A432-76BDBC2E9277}" srcOrd="0" destOrd="0" presId="urn:microsoft.com/office/officeart/2005/8/layout/hProcess6"/>
    <dgm:cxn modelId="{ECB93AA1-08FF-49C6-B080-E3633C3CCFFC}" type="presParOf" srcId="{6E00C25A-1CFE-4EB0-AF32-05249CEDDDD4}" destId="{5DA715C8-DDA5-49AA-AC4A-CB81DEA208AE}" srcOrd="1" destOrd="0" presId="urn:microsoft.com/office/officeart/2005/8/layout/hProcess6"/>
    <dgm:cxn modelId="{1FEBA118-B473-4063-9044-E71046BF972D}" type="presParOf" srcId="{6E00C25A-1CFE-4EB0-AF32-05249CEDDDD4}" destId="{6CE4D955-DDCF-4F23-B749-CF2D40861526}" srcOrd="2" destOrd="0" presId="urn:microsoft.com/office/officeart/2005/8/layout/hProcess6"/>
    <dgm:cxn modelId="{FC27AE40-FE4B-4BB4-B649-97F9B57FB9D8}" type="presParOf" srcId="{6E00C25A-1CFE-4EB0-AF32-05249CEDDDD4}" destId="{005E9EA7-CEAF-4C00-BE77-9616BF0A94B3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CAD6E6-82A0-4EB6-927B-0A78E6526998}">
      <dsp:nvSpPr>
        <dsp:cNvPr id="0" name=""/>
        <dsp:cNvSpPr/>
      </dsp:nvSpPr>
      <dsp:spPr>
        <a:xfrm>
          <a:off x="702745" y="0"/>
          <a:ext cx="978055" cy="978204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767055-3C03-4C7A-B8A2-1935653289B7}">
      <dsp:nvSpPr>
        <dsp:cNvPr id="0" name=""/>
        <dsp:cNvSpPr/>
      </dsp:nvSpPr>
      <dsp:spPr>
        <a:xfrm>
          <a:off x="918928" y="353161"/>
          <a:ext cx="543486" cy="2716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>
              <a:solidFill>
                <a:srgbClr val="E6001E"/>
              </a:solidFill>
            </a:rPr>
            <a:t>Kraj, MST</a:t>
          </a:r>
        </a:p>
      </dsp:txBody>
      <dsp:txXfrm>
        <a:off x="918928" y="353161"/>
        <a:ext cx="543486" cy="271678"/>
      </dsp:txXfrm>
    </dsp:sp>
    <dsp:sp modelId="{71ECAA60-8CE2-475D-9E8D-BF35A23EE1CA}">
      <dsp:nvSpPr>
        <dsp:cNvPr id="0" name=""/>
        <dsp:cNvSpPr/>
      </dsp:nvSpPr>
      <dsp:spPr>
        <a:xfrm>
          <a:off x="431094" y="562051"/>
          <a:ext cx="978055" cy="978204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3C9995-20CC-437F-8CA1-80D8A8166072}">
      <dsp:nvSpPr>
        <dsp:cNvPr id="0" name=""/>
        <dsp:cNvSpPr/>
      </dsp:nvSpPr>
      <dsp:spPr>
        <a:xfrm>
          <a:off x="648378" y="918463"/>
          <a:ext cx="543486" cy="2716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>
              <a:solidFill>
                <a:srgbClr val="E6001E"/>
              </a:solidFill>
            </a:rPr>
            <a:t>DMO</a:t>
          </a:r>
        </a:p>
      </dsp:txBody>
      <dsp:txXfrm>
        <a:off x="648378" y="918463"/>
        <a:ext cx="543486" cy="271678"/>
      </dsp:txXfrm>
    </dsp:sp>
    <dsp:sp modelId="{948BD96B-7716-412E-AD01-89B1550A0BE0}">
      <dsp:nvSpPr>
        <dsp:cNvPr id="0" name=""/>
        <dsp:cNvSpPr/>
      </dsp:nvSpPr>
      <dsp:spPr>
        <a:xfrm>
          <a:off x="772357" y="1191361"/>
          <a:ext cx="840301" cy="840638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BD5EB5-DA43-4C90-A48F-8476A37F641A}">
      <dsp:nvSpPr>
        <dsp:cNvPr id="0" name=""/>
        <dsp:cNvSpPr/>
      </dsp:nvSpPr>
      <dsp:spPr>
        <a:xfrm>
          <a:off x="920214" y="1484579"/>
          <a:ext cx="543486" cy="2716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>
              <a:solidFill>
                <a:srgbClr val="E6001E"/>
              </a:solidFill>
            </a:rPr>
            <a:t>Partneři</a:t>
          </a:r>
        </a:p>
      </dsp:txBody>
      <dsp:txXfrm>
        <a:off x="920214" y="1484579"/>
        <a:ext cx="543486" cy="2716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52FA2D-DCBE-4644-A5FA-8D89031894B2}">
      <dsp:nvSpPr>
        <dsp:cNvPr id="0" name=""/>
        <dsp:cNvSpPr/>
      </dsp:nvSpPr>
      <dsp:spPr>
        <a:xfrm>
          <a:off x="264788" y="0"/>
          <a:ext cx="501764" cy="438605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4445" rIns="8890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700" kern="1200" dirty="0"/>
            <a:t>1 mil. hostů</a:t>
          </a:r>
        </a:p>
      </dsp:txBody>
      <dsp:txXfrm>
        <a:off x="390229" y="65791"/>
        <a:ext cx="244610" cy="307023"/>
      </dsp:txXfrm>
    </dsp:sp>
    <dsp:sp modelId="{0B409534-9062-4208-BB87-A81FDCE02146}">
      <dsp:nvSpPr>
        <dsp:cNvPr id="0" name=""/>
        <dsp:cNvSpPr/>
      </dsp:nvSpPr>
      <dsp:spPr>
        <a:xfrm>
          <a:off x="139347" y="93861"/>
          <a:ext cx="250882" cy="2508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600" kern="1200" dirty="0"/>
            <a:t>2019</a:t>
          </a:r>
        </a:p>
      </dsp:txBody>
      <dsp:txXfrm>
        <a:off x="176088" y="130602"/>
        <a:ext cx="177400" cy="177400"/>
      </dsp:txXfrm>
    </dsp:sp>
    <dsp:sp modelId="{6D108D6A-BCBC-4EDD-8F08-27A687FB4133}">
      <dsp:nvSpPr>
        <dsp:cNvPr id="0" name=""/>
        <dsp:cNvSpPr/>
      </dsp:nvSpPr>
      <dsp:spPr>
        <a:xfrm>
          <a:off x="927962" y="0"/>
          <a:ext cx="501764" cy="438605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4445" rIns="8890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700" kern="1200" dirty="0"/>
            <a:t>Covid</a:t>
          </a:r>
        </a:p>
      </dsp:txBody>
      <dsp:txXfrm>
        <a:off x="1053403" y="65791"/>
        <a:ext cx="244610" cy="307023"/>
      </dsp:txXfrm>
    </dsp:sp>
    <dsp:sp modelId="{A891B333-318B-4606-8762-FF4F80B654A1}">
      <dsp:nvSpPr>
        <dsp:cNvPr id="0" name=""/>
        <dsp:cNvSpPr/>
      </dsp:nvSpPr>
      <dsp:spPr>
        <a:xfrm>
          <a:off x="802521" y="93861"/>
          <a:ext cx="250882" cy="2508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600" kern="1200" dirty="0"/>
            <a:t>2020</a:t>
          </a:r>
        </a:p>
      </dsp:txBody>
      <dsp:txXfrm>
        <a:off x="839262" y="130602"/>
        <a:ext cx="177400" cy="177400"/>
      </dsp:txXfrm>
    </dsp:sp>
    <dsp:sp modelId="{5DA715C8-DDA5-49AA-AC4A-CB81DEA208AE}">
      <dsp:nvSpPr>
        <dsp:cNvPr id="0" name=""/>
        <dsp:cNvSpPr/>
      </dsp:nvSpPr>
      <dsp:spPr>
        <a:xfrm>
          <a:off x="1591136" y="0"/>
          <a:ext cx="501764" cy="438605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4445" rIns="8890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700" kern="1200" dirty="0"/>
            <a:t>1 mil. hostů</a:t>
          </a:r>
        </a:p>
      </dsp:txBody>
      <dsp:txXfrm>
        <a:off x="1716577" y="65791"/>
        <a:ext cx="244610" cy="307023"/>
      </dsp:txXfrm>
    </dsp:sp>
    <dsp:sp modelId="{005E9EA7-CEAF-4C00-BE77-9616BF0A94B3}">
      <dsp:nvSpPr>
        <dsp:cNvPr id="0" name=""/>
        <dsp:cNvSpPr/>
      </dsp:nvSpPr>
      <dsp:spPr>
        <a:xfrm>
          <a:off x="1465695" y="93861"/>
          <a:ext cx="250882" cy="2508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600" kern="1200" dirty="0"/>
            <a:t>2024</a:t>
          </a:r>
        </a:p>
      </dsp:txBody>
      <dsp:txXfrm>
        <a:off x="1502436" y="130602"/>
        <a:ext cx="177400" cy="177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35A61-53F2-4724-AC3A-C0BA71D3B56A}" type="datetimeFigureOut">
              <a:rPr lang="cs-CZ" smtClean="0"/>
              <a:t>07.10.2025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4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F36574-84F8-40CA-8302-C2E5582BA4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3222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36574-84F8-40CA-8302-C2E5582BA476}" type="slidenum">
              <a:rPr lang="cs-CZ" smtClean="0"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5797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36574-84F8-40CA-8302-C2E5582BA476}" type="slidenum">
              <a:rPr lang="cs-CZ" smtClean="0"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0093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36574-84F8-40CA-8302-C2E5582BA476}" type="slidenum">
              <a:rPr lang="cs-CZ" smtClean="0"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2114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36574-84F8-40CA-8302-C2E5582BA476}" type="slidenum">
              <a:rPr lang="cs-CZ" smtClean="0"/>
              <a:t>48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1758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buFont typeface="Symbol" panose="05050102010706020507" pitchFamily="18" charset="2"/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36574-84F8-40CA-8302-C2E5582BA476}" type="slidenum">
              <a:rPr lang="cs-CZ" smtClean="0"/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4752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36574-84F8-40CA-8302-C2E5582BA476}" type="slidenum">
              <a:rPr lang="cs-CZ" smtClean="0"/>
              <a:t>50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38081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36574-84F8-40CA-8302-C2E5582BA476}" type="slidenum">
              <a:rPr lang="cs-CZ" smtClean="0"/>
              <a:t>51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0175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395536" y="2805778"/>
            <a:ext cx="7988424" cy="541883"/>
          </a:xfrm>
        </p:spPr>
        <p:txBody>
          <a:bodyPr>
            <a:normAutofit/>
          </a:bodyPr>
          <a:lstStyle>
            <a:lvl1pPr>
              <a:defRPr sz="3500"/>
            </a:lvl1pPr>
          </a:lstStyle>
          <a:p>
            <a:r>
              <a:rPr lang="cs-CZ" dirty="0"/>
              <a:t>Úvodní </a:t>
            </a:r>
            <a:r>
              <a:rPr lang="cs-CZ" dirty="0" err="1"/>
              <a:t>slide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5536" y="3364700"/>
            <a:ext cx="7992888" cy="359178"/>
          </a:xfrm>
        </p:spPr>
        <p:txBody>
          <a:bodyPr>
            <a:normAutofit/>
          </a:bodyPr>
          <a:lstStyle>
            <a:lvl1pPr marL="0" indent="0" algn="l">
              <a:buNone/>
              <a:defRPr sz="2000" b="0" baseline="0">
                <a:solidFill>
                  <a:srgbClr val="E6001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podnadpis</a:t>
            </a:r>
          </a:p>
        </p:txBody>
      </p:sp>
      <p:pic>
        <p:nvPicPr>
          <p:cNvPr id="5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650444"/>
            <a:ext cx="1561024" cy="246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293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5487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ástupný symbol pro obsah 2"/>
          <p:cNvSpPr>
            <a:spLocks noGrp="1"/>
          </p:cNvSpPr>
          <p:nvPr>
            <p:ph idx="15"/>
          </p:nvPr>
        </p:nvSpPr>
        <p:spPr>
          <a:xfrm>
            <a:off x="2505674" y="195486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9" name="Zástupný symbol pro obsah 2"/>
          <p:cNvSpPr>
            <a:spLocks noGrp="1"/>
          </p:cNvSpPr>
          <p:nvPr>
            <p:ph idx="16"/>
          </p:nvPr>
        </p:nvSpPr>
        <p:spPr>
          <a:xfrm>
            <a:off x="4592081" y="195487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0" name="Zástupný symbol pro obsah 2"/>
          <p:cNvSpPr>
            <a:spLocks noGrp="1"/>
          </p:cNvSpPr>
          <p:nvPr>
            <p:ph idx="17"/>
          </p:nvPr>
        </p:nvSpPr>
        <p:spPr>
          <a:xfrm>
            <a:off x="6702219" y="195486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1" name="Zástupný symbol pro obsah 2"/>
          <p:cNvSpPr>
            <a:spLocks noGrp="1"/>
          </p:cNvSpPr>
          <p:nvPr>
            <p:ph idx="18"/>
          </p:nvPr>
        </p:nvSpPr>
        <p:spPr>
          <a:xfrm>
            <a:off x="395536" y="1545637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9"/>
          </p:nvPr>
        </p:nvSpPr>
        <p:spPr>
          <a:xfrm>
            <a:off x="2505674" y="1545636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0"/>
          </p:nvPr>
        </p:nvSpPr>
        <p:spPr>
          <a:xfrm>
            <a:off x="4592081" y="1545637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4" name="Zástupný symbol pro obsah 2"/>
          <p:cNvSpPr>
            <a:spLocks noGrp="1"/>
          </p:cNvSpPr>
          <p:nvPr>
            <p:ph idx="21"/>
          </p:nvPr>
        </p:nvSpPr>
        <p:spPr>
          <a:xfrm>
            <a:off x="6702219" y="1545636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5" name="Zástupný symbol pro obsah 2"/>
          <p:cNvSpPr>
            <a:spLocks noGrp="1"/>
          </p:cNvSpPr>
          <p:nvPr>
            <p:ph idx="22"/>
          </p:nvPr>
        </p:nvSpPr>
        <p:spPr>
          <a:xfrm>
            <a:off x="395536" y="2895787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6" name="Zástupný symbol pro obsah 2"/>
          <p:cNvSpPr>
            <a:spLocks noGrp="1"/>
          </p:cNvSpPr>
          <p:nvPr>
            <p:ph idx="23"/>
          </p:nvPr>
        </p:nvSpPr>
        <p:spPr>
          <a:xfrm>
            <a:off x="2505674" y="2895786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7" name="Zástupný symbol pro obsah 2"/>
          <p:cNvSpPr>
            <a:spLocks noGrp="1"/>
          </p:cNvSpPr>
          <p:nvPr>
            <p:ph idx="24"/>
          </p:nvPr>
        </p:nvSpPr>
        <p:spPr>
          <a:xfrm>
            <a:off x="4592081" y="2895787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8" name="Zástupný symbol pro obsah 2"/>
          <p:cNvSpPr>
            <a:spLocks noGrp="1"/>
          </p:cNvSpPr>
          <p:nvPr>
            <p:ph idx="25"/>
          </p:nvPr>
        </p:nvSpPr>
        <p:spPr>
          <a:xfrm>
            <a:off x="6702219" y="2895786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30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07.10.2025</a:t>
            </a:fld>
            <a:endParaRPr lang="cs-CZ" dirty="0"/>
          </a:p>
        </p:txBody>
      </p:sp>
      <p:pic>
        <p:nvPicPr>
          <p:cNvPr id="32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520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Volný </a:t>
            </a:r>
            <a:r>
              <a:rPr lang="cs-CZ" dirty="0" err="1"/>
              <a:t>slide</a:t>
            </a:r>
            <a:endParaRPr lang="cs-CZ" dirty="0"/>
          </a:p>
        </p:txBody>
      </p:sp>
      <p:sp>
        <p:nvSpPr>
          <p:cNvPr id="7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8" name="Přímá spojnice 7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07.10.2025</a:t>
            </a:fld>
            <a:endParaRPr lang="cs-CZ" dirty="0"/>
          </a:p>
        </p:txBody>
      </p:sp>
      <p:pic>
        <p:nvPicPr>
          <p:cNvPr id="10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275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7" name="Přímá spojnice 6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07.10.2025</a:t>
            </a:fld>
            <a:endParaRPr lang="cs-CZ" dirty="0"/>
          </a:p>
        </p:txBody>
      </p:sp>
      <p:pic>
        <p:nvPicPr>
          <p:cNvPr id="9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798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53752" y="465517"/>
            <a:ext cx="4118248" cy="425054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cs-CZ" dirty="0" err="1"/>
              <a:t>Slide</a:t>
            </a:r>
            <a:r>
              <a:rPr lang="cs-CZ" dirty="0"/>
              <a:t> s obrázkem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72000" y="459581"/>
            <a:ext cx="4114800" cy="3786355"/>
          </a:xfrm>
        </p:spPr>
        <p:txBody>
          <a:bodyPr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2773" y="897564"/>
            <a:ext cx="4109227" cy="2646294"/>
          </a:xfrm>
        </p:spPr>
        <p:txBody>
          <a:bodyPr/>
          <a:lstStyle>
            <a:lvl1pPr marL="0" indent="0">
              <a:buNone/>
              <a:defRPr sz="1400" b="0">
                <a:solidFill>
                  <a:srgbClr val="4D4D4D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07.10.2025</a:t>
            </a:fld>
            <a:endParaRPr lang="cs-CZ" dirty="0"/>
          </a:p>
        </p:txBody>
      </p:sp>
      <p:pic>
        <p:nvPicPr>
          <p:cNvPr id="12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7195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395536" y="2841782"/>
            <a:ext cx="7988424" cy="541883"/>
          </a:xfrm>
        </p:spPr>
        <p:txBody>
          <a:bodyPr>
            <a:normAutofit/>
          </a:bodyPr>
          <a:lstStyle>
            <a:lvl1pPr>
              <a:defRPr sz="3500"/>
            </a:lvl1pPr>
          </a:lstStyle>
          <a:p>
            <a:r>
              <a:rPr lang="cs-CZ" dirty="0"/>
              <a:t>Děkuji za pozornost!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5536" y="3400704"/>
            <a:ext cx="7992888" cy="359178"/>
          </a:xfrm>
        </p:spPr>
        <p:txBody>
          <a:bodyPr>
            <a:normAutofit/>
          </a:bodyPr>
          <a:lstStyle>
            <a:lvl1pPr marL="0" indent="0" algn="l">
              <a:buNone/>
              <a:defRPr sz="2000" b="0" baseline="0">
                <a:solidFill>
                  <a:srgbClr val="E6001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Autor prezentace</a:t>
            </a:r>
          </a:p>
        </p:txBody>
      </p:sp>
      <p:pic>
        <p:nvPicPr>
          <p:cNvPr id="5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650444"/>
            <a:ext cx="1561024" cy="246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146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cs-CZ" dirty="0"/>
              <a:t>Obsahový </a:t>
            </a:r>
            <a:r>
              <a:rPr lang="cs-CZ" dirty="0" err="1"/>
              <a:t>slide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002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395536" y="3305176"/>
            <a:ext cx="8352928" cy="1021556"/>
          </a:xfrm>
        </p:spPr>
        <p:txBody>
          <a:bodyPr anchor="t">
            <a:normAutofit/>
          </a:bodyPr>
          <a:lstStyle>
            <a:lvl1pPr algn="l">
              <a:defRPr sz="3500" b="1" cap="none"/>
            </a:lvl1pPr>
          </a:lstStyle>
          <a:p>
            <a:r>
              <a:rPr lang="cs-CZ" dirty="0"/>
              <a:t>Předělový </a:t>
            </a:r>
            <a:r>
              <a:rPr lang="cs-CZ" dirty="0" err="1"/>
              <a:t>slide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5536" y="2180035"/>
            <a:ext cx="8352928" cy="1125140"/>
          </a:xfrm>
        </p:spPr>
        <p:txBody>
          <a:bodyPr anchor="b"/>
          <a:lstStyle>
            <a:lvl1pPr marL="0" indent="0">
              <a:buNone/>
              <a:defRPr sz="2000" b="0">
                <a:solidFill>
                  <a:srgbClr val="E6001E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282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07.10.2025</a:t>
            </a:fld>
            <a:endParaRPr lang="cs-CZ" dirty="0"/>
          </a:p>
        </p:txBody>
      </p:sp>
      <p:pic>
        <p:nvPicPr>
          <p:cNvPr id="12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655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5487"/>
            <a:ext cx="8352928" cy="405044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07.10.2025</a:t>
            </a:fld>
            <a:endParaRPr lang="cs-CZ" dirty="0"/>
          </a:p>
        </p:txBody>
      </p:sp>
      <p:pic>
        <p:nvPicPr>
          <p:cNvPr id="12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91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5487"/>
            <a:ext cx="4176000" cy="405044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obsah 2"/>
          <p:cNvSpPr>
            <a:spLocks noGrp="1"/>
          </p:cNvSpPr>
          <p:nvPr>
            <p:ph idx="10"/>
          </p:nvPr>
        </p:nvSpPr>
        <p:spPr>
          <a:xfrm>
            <a:off x="4572000" y="195487"/>
            <a:ext cx="4176000" cy="405044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3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07.10.2025</a:t>
            </a:fld>
            <a:endParaRPr lang="cs-CZ" dirty="0"/>
          </a:p>
        </p:txBody>
      </p:sp>
      <p:pic>
        <p:nvPicPr>
          <p:cNvPr id="14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475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5487"/>
            <a:ext cx="8352928" cy="2025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obsah 2"/>
          <p:cNvSpPr>
            <a:spLocks noGrp="1"/>
          </p:cNvSpPr>
          <p:nvPr>
            <p:ph idx="10"/>
          </p:nvPr>
        </p:nvSpPr>
        <p:spPr>
          <a:xfrm>
            <a:off x="395536" y="2247714"/>
            <a:ext cx="8352928" cy="2025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3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07.10.2025</a:t>
            </a:fld>
            <a:endParaRPr lang="cs-CZ" dirty="0"/>
          </a:p>
        </p:txBody>
      </p:sp>
      <p:pic>
        <p:nvPicPr>
          <p:cNvPr id="14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964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5487"/>
            <a:ext cx="4176000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ástupný symbol pro obsah 2"/>
          <p:cNvSpPr>
            <a:spLocks noGrp="1"/>
          </p:cNvSpPr>
          <p:nvPr>
            <p:ph idx="10"/>
          </p:nvPr>
        </p:nvSpPr>
        <p:spPr>
          <a:xfrm>
            <a:off x="4572000" y="195486"/>
            <a:ext cx="4176000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1"/>
          </p:nvPr>
        </p:nvSpPr>
        <p:spPr>
          <a:xfrm>
            <a:off x="396000" y="1545636"/>
            <a:ext cx="4176000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5" name="Zástupný symbol pro obsah 2"/>
          <p:cNvSpPr>
            <a:spLocks noGrp="1"/>
          </p:cNvSpPr>
          <p:nvPr>
            <p:ph idx="12"/>
          </p:nvPr>
        </p:nvSpPr>
        <p:spPr>
          <a:xfrm>
            <a:off x="4572000" y="1545636"/>
            <a:ext cx="4176000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6" name="Zástupný symbol pro obsah 2"/>
          <p:cNvSpPr>
            <a:spLocks noGrp="1"/>
          </p:cNvSpPr>
          <p:nvPr>
            <p:ph idx="13"/>
          </p:nvPr>
        </p:nvSpPr>
        <p:spPr>
          <a:xfrm>
            <a:off x="396000" y="2895786"/>
            <a:ext cx="4176000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7" name="Zástupný symbol pro obsah 2"/>
          <p:cNvSpPr>
            <a:spLocks noGrp="1"/>
          </p:cNvSpPr>
          <p:nvPr>
            <p:ph idx="14"/>
          </p:nvPr>
        </p:nvSpPr>
        <p:spPr>
          <a:xfrm>
            <a:off x="4572464" y="2895785"/>
            <a:ext cx="4176000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8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07.10.2025</a:t>
            </a:fld>
            <a:endParaRPr lang="cs-CZ" dirty="0"/>
          </a:p>
        </p:txBody>
      </p:sp>
      <p:pic>
        <p:nvPicPr>
          <p:cNvPr id="20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978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5487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ástupný symbol pro obsah 2"/>
          <p:cNvSpPr>
            <a:spLocks noGrp="1"/>
          </p:cNvSpPr>
          <p:nvPr>
            <p:ph idx="15"/>
          </p:nvPr>
        </p:nvSpPr>
        <p:spPr>
          <a:xfrm>
            <a:off x="2505674" y="195486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9" name="Zástupný symbol pro obsah 2"/>
          <p:cNvSpPr>
            <a:spLocks noGrp="1"/>
          </p:cNvSpPr>
          <p:nvPr>
            <p:ph idx="16"/>
          </p:nvPr>
        </p:nvSpPr>
        <p:spPr>
          <a:xfrm>
            <a:off x="4592081" y="195487"/>
            <a:ext cx="4228391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1" name="Zástupný symbol pro obsah 2"/>
          <p:cNvSpPr>
            <a:spLocks noGrp="1"/>
          </p:cNvSpPr>
          <p:nvPr>
            <p:ph idx="18"/>
          </p:nvPr>
        </p:nvSpPr>
        <p:spPr>
          <a:xfrm>
            <a:off x="395536" y="1545637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0"/>
          </p:nvPr>
        </p:nvSpPr>
        <p:spPr>
          <a:xfrm>
            <a:off x="2483769" y="1545637"/>
            <a:ext cx="4196545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4" name="Zástupný symbol pro obsah 2"/>
          <p:cNvSpPr>
            <a:spLocks noGrp="1"/>
          </p:cNvSpPr>
          <p:nvPr>
            <p:ph idx="21"/>
          </p:nvPr>
        </p:nvSpPr>
        <p:spPr>
          <a:xfrm>
            <a:off x="6702219" y="1545636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5" name="Zástupný symbol pro obsah 2"/>
          <p:cNvSpPr>
            <a:spLocks noGrp="1"/>
          </p:cNvSpPr>
          <p:nvPr>
            <p:ph idx="22"/>
          </p:nvPr>
        </p:nvSpPr>
        <p:spPr>
          <a:xfrm>
            <a:off x="395536" y="2895787"/>
            <a:ext cx="4176464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7" name="Zástupný symbol pro obsah 2"/>
          <p:cNvSpPr>
            <a:spLocks noGrp="1"/>
          </p:cNvSpPr>
          <p:nvPr>
            <p:ph idx="24"/>
          </p:nvPr>
        </p:nvSpPr>
        <p:spPr>
          <a:xfrm>
            <a:off x="4592081" y="2895787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8" name="Zástupný symbol pro obsah 2"/>
          <p:cNvSpPr>
            <a:spLocks noGrp="1"/>
          </p:cNvSpPr>
          <p:nvPr>
            <p:ph idx="25"/>
          </p:nvPr>
        </p:nvSpPr>
        <p:spPr>
          <a:xfrm>
            <a:off x="6702219" y="2895786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6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07.10.2025</a:t>
            </a:fld>
            <a:endParaRPr lang="cs-CZ" dirty="0"/>
          </a:p>
        </p:txBody>
      </p:sp>
      <p:pic>
        <p:nvPicPr>
          <p:cNvPr id="20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590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395536" y="205978"/>
            <a:ext cx="8352928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5536" y="1200152"/>
            <a:ext cx="8352928" cy="32618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cxnSp>
        <p:nvCxnSpPr>
          <p:cNvPr id="8" name="Přímá spojnice 7"/>
          <p:cNvCxnSpPr/>
          <p:nvPr/>
        </p:nvCxnSpPr>
        <p:spPr>
          <a:xfrm>
            <a:off x="467544" y="4461960"/>
            <a:ext cx="8208912" cy="0"/>
          </a:xfrm>
          <a:prstGeom prst="line">
            <a:avLst/>
          </a:prstGeom>
          <a:ln w="57150">
            <a:solidFill>
              <a:srgbClr val="E600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0508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54" r:id="rId11"/>
    <p:sldLayoutId id="2147483655" r:id="rId12"/>
    <p:sldLayoutId id="2147483657" r:id="rId13"/>
    <p:sldLayoutId id="2147483658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2200" b="1" kern="1200">
          <a:solidFill>
            <a:srgbClr val="003C7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800" b="1" kern="1200">
          <a:solidFill>
            <a:srgbClr val="003C7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400" kern="1200">
          <a:solidFill>
            <a:srgbClr val="4D4D4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tourdata.cz/data/tracking-domaciho-a-prijezdoveho-cestovniho-ruchu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tourdata.cz/data/tracking-domaciho-a-prijezdoveho-cestovniho-ruch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tourdata.cz/data/tracking-domaciho-a-prijezdoveho-cestovniho-ruchu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tourdata.cz/data/ciste-vyuziti-luzek-2019-2022-q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severnimorava.travel/" TargetMode="External"/><Relationship Id="rId3" Type="http://schemas.openxmlformats.org/officeDocument/2006/relationships/hyperlink" Target="https://www.jeseniky-rodina.cz/" TargetMode="External"/><Relationship Id="rId7" Type="http://schemas.openxmlformats.org/officeDocument/2006/relationships/hyperlink" Target="https://www.mstourism.cz/" TargetMode="External"/><Relationship Id="rId2" Type="http://schemas.openxmlformats.org/officeDocument/2006/relationships/hyperlink" Target="https://www.beskydyportal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esinskeslezsko.cz/" TargetMode="External"/><Relationship Id="rId5" Type="http://schemas.openxmlformats.org/officeDocument/2006/relationships/hyperlink" Target="https://www.ostravainfo.cz/" TargetMode="External"/><Relationship Id="rId4" Type="http://schemas.openxmlformats.org/officeDocument/2006/relationships/hyperlink" Target="https://www.opavske-slezsko.cz/" TargetMode="External"/><Relationship Id="rId9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tourdata.cz/data/interaktivni-huz-report-2024-pro-oblastni-dmo/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ourdata.cz/data/interaktivni-huz-report-2024-pro-oblastni-dmo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tourdata.cz/data/interaktivni-huz-report-2024-pro-oblastni-dmo/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tourdata.cz/data/interaktivni-huz-report-2024-pro-oblastni-dmo/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tourdata.cz/data/interaktivni-huz-report-2024-pro-oblastni-dmo/" TargetMode="Externa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tourdata.cz/data/interaktivni-huz-report-2024-pro-oblastni-dmo/" TargetMode="Externa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tourdata.cz/data/navstevnost-turistickych-cilu-2024-moravskoslezsky-kraj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hyperlink" Target="https://tourdata.cz/data/navstevnost-turistickych-cilu-2024-moravskoslezsky-kraj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hyperlink" Target="https://tourdata.cz/data/navstevnost-turistickych-cilu-2024-moravskoslezsky-kraj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hyperlink" Target="https://tourdata.cz/data/navstevnost-turistickych-cilu-2024-moravskoslezsky-kraj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hyperlink" Target="https://tourdata.cz/data/navstevnost-turistickych-cilu-2024-moravskoslezsky-kraj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hyperlink" Target="https://tourdata.cz/data/navstevnost-turistickych-cilu-2024-moravskoslezsky-kraj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hyperlink" Target="https://tourdata.cz/data/navstevnost-turistickych-cilu-2024-moravskoslezsky-kraj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tourdata.cz/uncategorized/moravskoslezsky-kraj-data-ke-strategii-2025/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hyperlink" Target="https://tourdata.cz/data/predikce-obsazenosti-a-cen/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hyperlink" Target="https://tourdata.cz/data/predikce-obsazenosti-a-cen/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svg"/><Relationship Id="rId5" Type="http://schemas.openxmlformats.org/officeDocument/2006/relationships/image" Target="../media/image64.png"/><Relationship Id="rId4" Type="http://schemas.openxmlformats.org/officeDocument/2006/relationships/image" Target="../media/image63.sv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tourdata.cz/uncategorized/moravskoslezsky-kraj-data-ke-strategii-2025/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tourdata.cz/data/tracking-domaciho-a-prijezdoveho-cestovniho-ruchu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2586608"/>
            <a:ext cx="8424936" cy="1209278"/>
          </a:xfrm>
        </p:spPr>
        <p:txBody>
          <a:bodyPr>
            <a:normAutofit fontScale="90000"/>
          </a:bodyPr>
          <a:lstStyle/>
          <a:p>
            <a:br>
              <a:rPr lang="cs-CZ" sz="2700" dirty="0"/>
            </a:br>
            <a:r>
              <a:rPr lang="cs-CZ" sz="2200" dirty="0"/>
              <a:t>Analytické podklady 2020 – 2024</a:t>
            </a:r>
            <a:br>
              <a:rPr lang="cs-CZ" sz="2200" dirty="0"/>
            </a:br>
            <a:r>
              <a:rPr lang="cs-CZ" sz="2200" dirty="0"/>
              <a:t>pro Strategii cestovního ruchu v Moravskoslezském kraji 2026 +</a:t>
            </a:r>
            <a:br>
              <a:rPr lang="cs-CZ" sz="2200" dirty="0"/>
            </a:br>
            <a:br>
              <a:rPr lang="cs-CZ" sz="2200" dirty="0"/>
            </a:br>
            <a:r>
              <a:rPr lang="cs-CZ" sz="2200" dirty="0"/>
              <a:t>Soňa Machová, Institut turismu agentury CzechTourism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7544" y="3974520"/>
            <a:ext cx="7992888" cy="432048"/>
          </a:xfrm>
        </p:spPr>
        <p:txBody>
          <a:bodyPr>
            <a:normAutofit/>
          </a:bodyPr>
          <a:lstStyle/>
          <a:p>
            <a:r>
              <a:rPr lang="cs-CZ" dirty="0"/>
              <a:t>Prezentace 8. 10. 2025</a:t>
            </a:r>
          </a:p>
        </p:txBody>
      </p:sp>
      <p:pic>
        <p:nvPicPr>
          <p:cNvPr id="5" name="Picture 2" descr="C:\Users\b_koudelova\Desktop\Map_dot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9502"/>
            <a:ext cx="3766346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602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sah 4">
            <a:extLst>
              <a:ext uri="{FF2B5EF4-FFF2-40B4-BE49-F238E27FC236}">
                <a16:creationId xmlns:a16="http://schemas.microsoft.com/office/drawing/2014/main" id="{35941F1F-278D-4B5A-976D-C6A1BA94D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915566"/>
            <a:ext cx="7848872" cy="3456384"/>
          </a:xfrm>
        </p:spPr>
        <p:txBody>
          <a:bodyPr>
            <a:noAutofit/>
          </a:bodyPr>
          <a:lstStyle/>
          <a:p>
            <a:pPr algn="ctr"/>
            <a:r>
              <a:rPr lang="cs-CZ" i="1" dirty="0">
                <a:solidFill>
                  <a:srgbClr val="E6001E"/>
                </a:solidFill>
              </a:rPr>
              <a:t>Cestovní ruch v MSK roste. Nejvíce utrácí zahraniční hosté.</a:t>
            </a:r>
          </a:p>
          <a:p>
            <a:pPr algn="ctr"/>
            <a:endParaRPr lang="cs-CZ" i="1" dirty="0">
              <a:solidFill>
                <a:srgbClr val="E6001E"/>
              </a:solidFill>
            </a:endParaRPr>
          </a:p>
          <a:p>
            <a:pPr algn="just"/>
            <a:r>
              <a:rPr lang="cs-CZ" dirty="0">
                <a:solidFill>
                  <a:srgbClr val="2E538E"/>
                </a:solidFill>
              </a:rPr>
              <a:t>Podle Českého statistického úřadu činila v roce 2023  HPH (hrubá přidaná hodnota) cestovního ruchu v MSK 11 182 mil. Kč - oproti roku 2018 došlo k nárůstu o 1 545 mil. Kč.</a:t>
            </a:r>
          </a:p>
          <a:p>
            <a:pPr algn="just"/>
            <a:endParaRPr lang="cs-CZ" dirty="0">
              <a:solidFill>
                <a:srgbClr val="2E538E"/>
              </a:solidFill>
            </a:endParaRPr>
          </a:p>
          <a:p>
            <a:pPr algn="just"/>
            <a:r>
              <a:rPr lang="cs-CZ" b="0" dirty="0">
                <a:solidFill>
                  <a:srgbClr val="2E538E"/>
                </a:solidFill>
              </a:rPr>
              <a:t>Nejvíce v kraji na osobu a den utrácí </a:t>
            </a:r>
            <a:r>
              <a:rPr lang="cs-CZ" dirty="0">
                <a:solidFill>
                  <a:srgbClr val="2E538E"/>
                </a:solidFill>
              </a:rPr>
              <a:t>zahraniční návštěvníci</a:t>
            </a:r>
            <a:r>
              <a:rPr lang="cs-CZ" b="0" dirty="0">
                <a:solidFill>
                  <a:srgbClr val="2E538E"/>
                </a:solidFill>
              </a:rPr>
              <a:t>. Průměrná útrata je </a:t>
            </a:r>
            <a:r>
              <a:rPr lang="cs-CZ" dirty="0">
                <a:solidFill>
                  <a:srgbClr val="2E538E"/>
                </a:solidFill>
              </a:rPr>
              <a:t>1424 Kč </a:t>
            </a:r>
            <a:r>
              <a:rPr lang="cs-CZ" b="0" dirty="0">
                <a:solidFill>
                  <a:srgbClr val="2E538E"/>
                </a:solidFill>
              </a:rPr>
              <a:t>(na osobu a den, data za rok 2024). </a:t>
            </a:r>
          </a:p>
          <a:p>
            <a:pPr algn="just"/>
            <a:r>
              <a:rPr lang="cs-CZ" dirty="0">
                <a:solidFill>
                  <a:srgbClr val="2E538E"/>
                </a:solidFill>
              </a:rPr>
              <a:t>Čeští návštěvníci v roce 2024 utratili v průměru 827 Kč na osobu a den </a:t>
            </a:r>
            <a:r>
              <a:rPr lang="cs-CZ" b="0" dirty="0">
                <a:solidFill>
                  <a:srgbClr val="2E538E"/>
                </a:solidFill>
              </a:rPr>
              <a:t>(v roce 2018 byla průměrná útrata 561 Kč). Z toho vyšší útraty deklarují výletníci.</a:t>
            </a:r>
          </a:p>
          <a:p>
            <a:pPr algn="just"/>
            <a:endParaRPr lang="cs-CZ" sz="1100" b="0" dirty="0">
              <a:solidFill>
                <a:srgbClr val="2E538E"/>
              </a:solidFill>
            </a:endParaRPr>
          </a:p>
          <a:p>
            <a:pPr algn="just"/>
            <a:endParaRPr lang="cs-CZ" sz="1100" b="0" dirty="0">
              <a:solidFill>
                <a:srgbClr val="2E538E"/>
              </a:solidFill>
            </a:endParaRPr>
          </a:p>
          <a:p>
            <a:pPr algn="just"/>
            <a:endParaRPr lang="cs-CZ" sz="1100" b="0" dirty="0">
              <a:solidFill>
                <a:srgbClr val="2E538E"/>
              </a:solidFill>
            </a:endParaRPr>
          </a:p>
          <a:p>
            <a:pPr algn="just"/>
            <a:endParaRPr lang="cs-CZ" sz="1100" b="0" dirty="0">
              <a:solidFill>
                <a:srgbClr val="2E538E"/>
              </a:solidFill>
            </a:endParaRPr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ECB5B254-4ECF-4852-9A15-2A4460600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05978"/>
            <a:ext cx="8496944" cy="709588"/>
          </a:xfrm>
        </p:spPr>
        <p:txBody>
          <a:bodyPr>
            <a:normAutofit/>
          </a:bodyPr>
          <a:lstStyle/>
          <a:p>
            <a:r>
              <a:rPr lang="cs-CZ" dirty="0"/>
              <a:t>Struktura a profil návštěvníků</a:t>
            </a:r>
            <a:endParaRPr lang="cs-CZ" sz="1600" b="0" dirty="0">
              <a:solidFill>
                <a:srgbClr val="E6001E"/>
              </a:solidFill>
            </a:endParaRP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60BE50B8-830F-36B3-B617-C07860B7EE02}"/>
              </a:ext>
            </a:extLst>
          </p:cNvPr>
          <p:cNvSpPr/>
          <p:nvPr/>
        </p:nvSpPr>
        <p:spPr>
          <a:xfrm>
            <a:off x="2123728" y="4659982"/>
            <a:ext cx="6120680" cy="2308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cs-CZ" sz="900" dirty="0">
                <a:solidFill>
                  <a:srgbClr val="1D34FE"/>
                </a:solidFill>
              </a:rPr>
              <a:t>Profil návštěvníků: </a:t>
            </a:r>
            <a:r>
              <a:rPr lang="cs-CZ" sz="900" dirty="0">
                <a:hlinkClick r:id="rId2"/>
              </a:rPr>
              <a:t>Tracking domácího a příjezdového cestovního ruchu a iritace rezidentů – </a:t>
            </a:r>
            <a:r>
              <a:rPr lang="cs-CZ" sz="900" dirty="0" err="1">
                <a:hlinkClick r:id="rId2"/>
              </a:rPr>
              <a:t>Tourdata</a:t>
            </a:r>
            <a:endParaRPr lang="cs-CZ" sz="900" dirty="0">
              <a:solidFill>
                <a:srgbClr val="1D34FE"/>
              </a:solidFill>
            </a:endParaRPr>
          </a:p>
        </p:txBody>
      </p:sp>
      <p:pic>
        <p:nvPicPr>
          <p:cNvPr id="3" name="Obrázek 2" descr="Obsah obrázku Grafika, snímek obrazovky, symbol, design&#10;&#10;Obsah generovaný pomocí AI může být nesprávný.">
            <a:extLst>
              <a:ext uri="{FF2B5EF4-FFF2-40B4-BE49-F238E27FC236}">
                <a16:creationId xmlns:a16="http://schemas.microsoft.com/office/drawing/2014/main" id="{55AEF665-23A2-BFB3-69F6-D0B058C37F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92446"/>
            <a:ext cx="911152" cy="91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524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344D3B-D2FE-E9E5-52FF-33AD50FD72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:a16="http://schemas.microsoft.com/office/drawing/2014/main" id="{C80A75E1-D67C-EBF7-6C47-4E4CF89BC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05978"/>
            <a:ext cx="8496944" cy="709588"/>
          </a:xfrm>
        </p:spPr>
        <p:txBody>
          <a:bodyPr>
            <a:normAutofit/>
          </a:bodyPr>
          <a:lstStyle/>
          <a:p>
            <a:r>
              <a:rPr lang="cs-CZ" dirty="0"/>
              <a:t>Domácí návštěvníci – motivace a chování</a:t>
            </a:r>
            <a:endParaRPr lang="cs-CZ" sz="1600" b="0" dirty="0">
              <a:solidFill>
                <a:srgbClr val="E6001E"/>
              </a:solidFill>
            </a:endParaRPr>
          </a:p>
        </p:txBody>
      </p:sp>
      <p:sp>
        <p:nvSpPr>
          <p:cNvPr id="3" name="Zástupný obsah 4">
            <a:extLst>
              <a:ext uri="{FF2B5EF4-FFF2-40B4-BE49-F238E27FC236}">
                <a16:creationId xmlns:a16="http://schemas.microsoft.com/office/drawing/2014/main" id="{AEB182EC-AF45-069A-5255-53DCE90E01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419622"/>
            <a:ext cx="8496944" cy="2952328"/>
          </a:xfrm>
        </p:spPr>
        <p:txBody>
          <a:bodyPr>
            <a:noAutofit/>
          </a:bodyPr>
          <a:lstStyle/>
          <a:p>
            <a:r>
              <a:rPr lang="cs-CZ" sz="1600" dirty="0">
                <a:solidFill>
                  <a:srgbClr val="2E538E"/>
                </a:solidFill>
              </a:rPr>
              <a:t>Rekreační návštěva MSK je velmi často spojena s návštěvou příbuzných a známých. </a:t>
            </a:r>
          </a:p>
          <a:p>
            <a:r>
              <a:rPr lang="cs-CZ" sz="1600" dirty="0">
                <a:solidFill>
                  <a:srgbClr val="2E538E"/>
                </a:solidFill>
              </a:rPr>
              <a:t>Jako informační zdroj převažuje vlastní zkušenost (66 %), informace od příbuzných a známých (14 %) a internet (13 %).</a:t>
            </a:r>
          </a:p>
          <a:p>
            <a:endParaRPr lang="cs-CZ" sz="1600" dirty="0">
              <a:solidFill>
                <a:srgbClr val="2E538E"/>
              </a:solidFill>
            </a:endParaRPr>
          </a:p>
          <a:p>
            <a:r>
              <a:rPr lang="cs-CZ" sz="1600" dirty="0">
                <a:solidFill>
                  <a:srgbClr val="2E538E"/>
                </a:solidFill>
              </a:rPr>
              <a:t>Hlavní aktivity během návštěvy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E6001E"/>
                </a:solidFill>
              </a:rPr>
              <a:t>Pěší turistika (55 %)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E6001E"/>
                </a:solidFill>
              </a:rPr>
              <a:t>Gastronomie (40 %)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E6001E"/>
                </a:solidFill>
              </a:rPr>
              <a:t>Přírodních památky (33 %)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E6001E"/>
                </a:solidFill>
              </a:rPr>
              <a:t>Kulturní památky (28 %)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E6001E"/>
                </a:solidFill>
              </a:rPr>
              <a:t>Péče o fyzickou a duševní kondici - lázně, wellness (21 %)</a:t>
            </a:r>
          </a:p>
          <a:p>
            <a:endParaRPr lang="cs-CZ" sz="1100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8F74A80D-5601-6F17-8117-600539AB70C5}"/>
              </a:ext>
            </a:extLst>
          </p:cNvPr>
          <p:cNvSpPr/>
          <p:nvPr/>
        </p:nvSpPr>
        <p:spPr>
          <a:xfrm>
            <a:off x="2123728" y="4659982"/>
            <a:ext cx="6120680" cy="2308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cs-CZ" sz="900" dirty="0">
                <a:solidFill>
                  <a:srgbClr val="1D34FE"/>
                </a:solidFill>
              </a:rPr>
              <a:t>Profil návštěvníků: </a:t>
            </a:r>
            <a:r>
              <a:rPr lang="cs-CZ" sz="900" dirty="0">
                <a:hlinkClick r:id="rId2"/>
              </a:rPr>
              <a:t>Tracking domácího a příjezdového cestovního ruchu a iritace rezidentů – </a:t>
            </a:r>
            <a:r>
              <a:rPr lang="cs-CZ" sz="900" dirty="0" err="1">
                <a:hlinkClick r:id="rId2"/>
              </a:rPr>
              <a:t>Tourdata</a:t>
            </a:r>
            <a:endParaRPr lang="cs-CZ" sz="900" dirty="0">
              <a:solidFill>
                <a:srgbClr val="1D34FE"/>
              </a:solidFill>
            </a:endParaRPr>
          </a:p>
        </p:txBody>
      </p:sp>
      <p:sp>
        <p:nvSpPr>
          <p:cNvPr id="4" name="Zástupný obsah 4">
            <a:extLst>
              <a:ext uri="{FF2B5EF4-FFF2-40B4-BE49-F238E27FC236}">
                <a16:creationId xmlns:a16="http://schemas.microsoft.com/office/drawing/2014/main" id="{FD035BA6-7099-A2FC-7210-E93828D92A36}"/>
              </a:ext>
            </a:extLst>
          </p:cNvPr>
          <p:cNvSpPr txBox="1">
            <a:spLocks/>
          </p:cNvSpPr>
          <p:nvPr/>
        </p:nvSpPr>
        <p:spPr>
          <a:xfrm>
            <a:off x="395536" y="915566"/>
            <a:ext cx="7848872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i="1" dirty="0">
                <a:solidFill>
                  <a:srgbClr val="E6001E"/>
                </a:solidFill>
              </a:rPr>
              <a:t>Domácí turisté míří hlavně za rodinou, přírodou a gastronomií.</a:t>
            </a:r>
          </a:p>
        </p:txBody>
      </p:sp>
      <p:pic>
        <p:nvPicPr>
          <p:cNvPr id="9" name="Obrázek 8" descr="Obsah obrázku černá, tma&#10;&#10;Obsah generovaný pomocí AI může být nesprávný.">
            <a:extLst>
              <a:ext uri="{FF2B5EF4-FFF2-40B4-BE49-F238E27FC236}">
                <a16:creationId xmlns:a16="http://schemas.microsoft.com/office/drawing/2014/main" id="{D3550666-98F5-2727-91B4-27FC6C408D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698" y="2725296"/>
            <a:ext cx="1070589" cy="1070589"/>
          </a:xfrm>
          <a:prstGeom prst="rect">
            <a:avLst/>
          </a:prstGeom>
        </p:spPr>
      </p:pic>
      <p:pic>
        <p:nvPicPr>
          <p:cNvPr id="11" name="Obrázek 10" descr="Obsah obrázku černá, tma&#10;&#10;Obsah generovaný pomocí AI může být nesprávný.">
            <a:extLst>
              <a:ext uri="{FF2B5EF4-FFF2-40B4-BE49-F238E27FC236}">
                <a16:creationId xmlns:a16="http://schemas.microsoft.com/office/drawing/2014/main" id="{7790E17B-AF59-C610-3A64-1B22E9E56F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314" y="2308717"/>
            <a:ext cx="1070589" cy="1070589"/>
          </a:xfrm>
          <a:prstGeom prst="rect">
            <a:avLst/>
          </a:prstGeom>
        </p:spPr>
      </p:pic>
      <p:pic>
        <p:nvPicPr>
          <p:cNvPr id="13" name="Obrázek 12" descr="Obsah obrázku černá, tma&#10;&#10;Obsah generovaný pomocí AI může být nesprávný.">
            <a:extLst>
              <a:ext uri="{FF2B5EF4-FFF2-40B4-BE49-F238E27FC236}">
                <a16:creationId xmlns:a16="http://schemas.microsoft.com/office/drawing/2014/main" id="{6EE3D87B-4895-15BE-5539-968A28B1F3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2427734"/>
            <a:ext cx="836871" cy="83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279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17DF6F-B7EE-F25A-4C3C-FD963B0343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:a16="http://schemas.microsoft.com/office/drawing/2014/main" id="{B9750595-6938-45F2-DE30-308E522CA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05978"/>
            <a:ext cx="8496944" cy="709588"/>
          </a:xfrm>
        </p:spPr>
        <p:txBody>
          <a:bodyPr>
            <a:normAutofit/>
          </a:bodyPr>
          <a:lstStyle/>
          <a:p>
            <a:r>
              <a:rPr lang="cs-CZ" dirty="0"/>
              <a:t>Zahraniční návštěvníci – profil a trhy</a:t>
            </a:r>
            <a:endParaRPr lang="cs-CZ" sz="1600" b="0" dirty="0">
              <a:solidFill>
                <a:srgbClr val="E6001E"/>
              </a:solidFill>
            </a:endParaRPr>
          </a:p>
        </p:txBody>
      </p:sp>
      <p:sp>
        <p:nvSpPr>
          <p:cNvPr id="3" name="Zástupný obsah 4">
            <a:extLst>
              <a:ext uri="{FF2B5EF4-FFF2-40B4-BE49-F238E27FC236}">
                <a16:creationId xmlns:a16="http://schemas.microsoft.com/office/drawing/2014/main" id="{2DA691E6-FA5D-5412-87C6-3881DD930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419622"/>
            <a:ext cx="8496944" cy="2952328"/>
          </a:xfrm>
        </p:spPr>
        <p:txBody>
          <a:bodyPr>
            <a:noAutofit/>
          </a:bodyPr>
          <a:lstStyle/>
          <a:p>
            <a:r>
              <a:rPr lang="cs-CZ" sz="1600" dirty="0"/>
              <a:t>U zahraničních návštěvníků převažuje opakovaná návštěva a zhruba 2/3 z nich se ubytují v Hromadných ubytovacích zařízeních.</a:t>
            </a:r>
          </a:p>
          <a:p>
            <a:endParaRPr lang="cs-CZ" sz="1600" dirty="0">
              <a:solidFill>
                <a:srgbClr val="2E538E"/>
              </a:solidFill>
            </a:endParaRPr>
          </a:p>
          <a:p>
            <a:r>
              <a:rPr lang="cs-CZ" sz="1600" dirty="0">
                <a:solidFill>
                  <a:srgbClr val="2E538E"/>
                </a:solidFill>
              </a:rPr>
              <a:t>Hlavní aktivity během návštěvy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E6001E"/>
                </a:solidFill>
              </a:rPr>
              <a:t>Pěší turistika (57 %)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E6001E"/>
                </a:solidFill>
              </a:rPr>
              <a:t>Přírodních památky (38 %)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E6001E"/>
                </a:solidFill>
              </a:rPr>
              <a:t>Gastronomie (34 %)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E6001E"/>
                </a:solidFill>
              </a:rPr>
              <a:t>Péče o fyzickou a duševní kondici - lázně, wellness (30 %)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E6001E"/>
                </a:solidFill>
              </a:rPr>
              <a:t>Kulturní památky (24 %)</a:t>
            </a:r>
          </a:p>
          <a:p>
            <a:endParaRPr lang="cs-CZ" sz="1100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015F4F2E-48B4-15D7-E51B-EE8CD863B49B}"/>
              </a:ext>
            </a:extLst>
          </p:cNvPr>
          <p:cNvSpPr/>
          <p:nvPr/>
        </p:nvSpPr>
        <p:spPr>
          <a:xfrm>
            <a:off x="2123728" y="4659982"/>
            <a:ext cx="6120680" cy="2308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cs-CZ" sz="900" dirty="0">
                <a:solidFill>
                  <a:srgbClr val="1D34FE"/>
                </a:solidFill>
              </a:rPr>
              <a:t>Profil návštěvníků: </a:t>
            </a:r>
            <a:r>
              <a:rPr lang="cs-CZ" sz="900" dirty="0">
                <a:hlinkClick r:id="rId2"/>
              </a:rPr>
              <a:t>Tracking domácího a příjezdového cestovního ruchu a iritace rezidentů – </a:t>
            </a:r>
            <a:r>
              <a:rPr lang="cs-CZ" sz="900" dirty="0" err="1">
                <a:hlinkClick r:id="rId2"/>
              </a:rPr>
              <a:t>Tourdata</a:t>
            </a:r>
            <a:endParaRPr lang="cs-CZ" sz="900" dirty="0">
              <a:solidFill>
                <a:srgbClr val="1D34FE"/>
              </a:solidFill>
            </a:endParaRPr>
          </a:p>
        </p:txBody>
      </p:sp>
      <p:sp>
        <p:nvSpPr>
          <p:cNvPr id="4" name="Zástupný obsah 4">
            <a:extLst>
              <a:ext uri="{FF2B5EF4-FFF2-40B4-BE49-F238E27FC236}">
                <a16:creationId xmlns:a16="http://schemas.microsoft.com/office/drawing/2014/main" id="{279F855D-B8E0-8D90-3C25-DDC285F19437}"/>
              </a:ext>
            </a:extLst>
          </p:cNvPr>
          <p:cNvSpPr txBox="1">
            <a:spLocks/>
          </p:cNvSpPr>
          <p:nvPr/>
        </p:nvSpPr>
        <p:spPr>
          <a:xfrm>
            <a:off x="395536" y="915566"/>
            <a:ext cx="7848872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i="1" dirty="0">
                <a:solidFill>
                  <a:srgbClr val="E6001E"/>
                </a:solidFill>
              </a:rPr>
              <a:t>Zahraniční návštěvníci nejčastěji přijíždí s rodinou či partnerem.</a:t>
            </a:r>
          </a:p>
        </p:txBody>
      </p:sp>
      <p:pic>
        <p:nvPicPr>
          <p:cNvPr id="7" name="Obrázek 6" descr="Obsah obrázku černá, tma&#10;&#10;Obsah generovaný pomocí AI může být nesprávný.">
            <a:extLst>
              <a:ext uri="{FF2B5EF4-FFF2-40B4-BE49-F238E27FC236}">
                <a16:creationId xmlns:a16="http://schemas.microsoft.com/office/drawing/2014/main" id="{3FB223A2-8C99-8839-8E7D-422D5027C7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2427734"/>
            <a:ext cx="825628" cy="82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508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:a16="http://schemas.microsoft.com/office/drawing/2014/main" id="{B5FE70C8-C194-4EA5-839F-6338F6CFB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05978"/>
            <a:ext cx="8496944" cy="709588"/>
          </a:xfrm>
        </p:spPr>
        <p:txBody>
          <a:bodyPr>
            <a:normAutofit/>
          </a:bodyPr>
          <a:lstStyle/>
          <a:p>
            <a:r>
              <a:rPr lang="cs-CZ" dirty="0"/>
              <a:t>Kapacity hromadných ubytovacích zařízení</a:t>
            </a:r>
            <a:endParaRPr lang="cs-CZ" sz="1600" b="0" dirty="0">
              <a:solidFill>
                <a:srgbClr val="E6001E"/>
              </a:solidFill>
            </a:endParaRPr>
          </a:p>
        </p:txBody>
      </p:sp>
      <p:sp>
        <p:nvSpPr>
          <p:cNvPr id="3" name="Zástupný obsah 4">
            <a:extLst>
              <a:ext uri="{FF2B5EF4-FFF2-40B4-BE49-F238E27FC236}">
                <a16:creationId xmlns:a16="http://schemas.microsoft.com/office/drawing/2014/main" id="{896A33E4-FDF5-496B-97D0-98406AB79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275606"/>
            <a:ext cx="3843982" cy="3168352"/>
          </a:xfrm>
        </p:spPr>
        <p:txBody>
          <a:bodyPr>
            <a:noAutofit/>
          </a:bodyPr>
          <a:lstStyle/>
          <a:p>
            <a:pPr algn="just"/>
            <a:r>
              <a:rPr lang="cs-CZ" sz="1400" dirty="0">
                <a:solidFill>
                  <a:srgbClr val="2E538E"/>
                </a:solidFill>
              </a:rPr>
              <a:t>644 jednotek, z toho nejvyšší zastoupení je penzionů 271.</a:t>
            </a:r>
          </a:p>
          <a:p>
            <a:pPr algn="just"/>
            <a:endParaRPr lang="cs-CZ" sz="1400" dirty="0">
              <a:solidFill>
                <a:srgbClr val="2E538E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E6001E"/>
                </a:solidFill>
              </a:rPr>
              <a:t>11 865 pokojů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>
              <a:solidFill>
                <a:srgbClr val="E6001E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E6001E"/>
                </a:solidFill>
              </a:rPr>
              <a:t>30 712 lůžek</a:t>
            </a:r>
            <a:endParaRPr lang="cs-CZ" b="0" dirty="0">
              <a:solidFill>
                <a:srgbClr val="E6001E"/>
              </a:solidFill>
            </a:endParaRPr>
          </a:p>
          <a:p>
            <a:pPr algn="just"/>
            <a:endParaRPr lang="cs-CZ" sz="1400" b="0" dirty="0">
              <a:solidFill>
                <a:srgbClr val="2E538E"/>
              </a:solidFill>
            </a:endParaRPr>
          </a:p>
          <a:p>
            <a:pPr algn="just"/>
            <a:r>
              <a:rPr lang="cs-CZ" sz="1400" b="0" dirty="0">
                <a:solidFill>
                  <a:srgbClr val="2E538E"/>
                </a:solidFill>
              </a:rPr>
              <a:t>Nejvyšší nárůst počtu jednotek byl v roce 2020 a 2021 vzhledem ke státním pobídkám, které byly podmíněny zveřejněním v registru ČSÚ.</a:t>
            </a:r>
          </a:p>
          <a:p>
            <a:pPr algn="just"/>
            <a:r>
              <a:rPr lang="cs-CZ" sz="1400" b="0" i="1" dirty="0">
                <a:solidFill>
                  <a:srgbClr val="2E538E"/>
                </a:solidFill>
              </a:rPr>
              <a:t>HUZ = 5 pokojů nebo 10 lůžek.</a:t>
            </a:r>
          </a:p>
          <a:p>
            <a:endParaRPr lang="cs-CZ" sz="11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5170571-EEA0-0C41-17CD-4F2692F860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1128"/>
          <a:stretch>
            <a:fillRect/>
          </a:stretch>
        </p:blipFill>
        <p:spPr>
          <a:xfrm>
            <a:off x="4095502" y="1365533"/>
            <a:ext cx="4796978" cy="2664461"/>
          </a:xfrm>
          <a:prstGeom prst="rect">
            <a:avLst/>
          </a:prstGeom>
        </p:spPr>
      </p:pic>
      <p:sp>
        <p:nvSpPr>
          <p:cNvPr id="2" name="Zástupný obsah 4">
            <a:extLst>
              <a:ext uri="{FF2B5EF4-FFF2-40B4-BE49-F238E27FC236}">
                <a16:creationId xmlns:a16="http://schemas.microsoft.com/office/drawing/2014/main" id="{75858FA9-3971-4044-9640-E90B5D91E207}"/>
              </a:ext>
            </a:extLst>
          </p:cNvPr>
          <p:cNvSpPr txBox="1">
            <a:spLocks/>
          </p:cNvSpPr>
          <p:nvPr/>
        </p:nvSpPr>
        <p:spPr>
          <a:xfrm>
            <a:off x="395536" y="915566"/>
            <a:ext cx="7848872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cs-CZ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b="1" i="1">
                <a:solidFill>
                  <a:srgbClr val="E6001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indent="0">
              <a:spcBef>
                <a:spcPct val="20000"/>
              </a:spcBef>
              <a:buFont typeface="Arial" panose="020B0604020202020204" pitchFamily="34" charset="0"/>
              <a:buNone/>
              <a:defRPr sz="14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cs-CZ" dirty="0"/>
              <a:t>V kraji působí 644 ubytovacích zařízení – nejvíce penzionů.</a:t>
            </a:r>
          </a:p>
        </p:txBody>
      </p:sp>
      <p:pic>
        <p:nvPicPr>
          <p:cNvPr id="10" name="Obrázek 9" descr="Obsah obrázku černá, tma&#10;&#10;Obsah generovaný pomocí AI může být nesprávný.">
            <a:extLst>
              <a:ext uri="{FF2B5EF4-FFF2-40B4-BE49-F238E27FC236}">
                <a16:creationId xmlns:a16="http://schemas.microsoft.com/office/drawing/2014/main" id="{F3096905-4747-2271-F4A6-C00736F36C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571750"/>
            <a:ext cx="504056" cy="504056"/>
          </a:xfrm>
          <a:prstGeom prst="rect">
            <a:avLst/>
          </a:prstGeom>
        </p:spPr>
      </p:pic>
      <p:pic>
        <p:nvPicPr>
          <p:cNvPr id="12" name="Obrázek 11" descr="Obsah obrázku černá, tma&#10;&#10;Obsah generovaný pomocí AI může být nesprávný.">
            <a:extLst>
              <a:ext uri="{FF2B5EF4-FFF2-40B4-BE49-F238E27FC236}">
                <a16:creationId xmlns:a16="http://schemas.microsoft.com/office/drawing/2014/main" id="{B13535E8-4DC1-C590-D737-8AF01AE62E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825197"/>
            <a:ext cx="566533" cy="56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789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640C29-E4CA-BA92-5C96-CA1748B55D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06758646-B1AB-5F2F-EC3E-32D9A5204F1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69" r="1863" b="16782"/>
          <a:stretch>
            <a:fillRect/>
          </a:stretch>
        </p:blipFill>
        <p:spPr>
          <a:xfrm>
            <a:off x="219709" y="51470"/>
            <a:ext cx="8704582" cy="4619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5937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851FCF-E72E-0593-81A7-36FFF935AB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8001E364-4408-3145-8D1F-C19974696C8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00" r="1876" b="16792"/>
          <a:stretch>
            <a:fillRect/>
          </a:stretch>
        </p:blipFill>
        <p:spPr>
          <a:xfrm>
            <a:off x="248889" y="51470"/>
            <a:ext cx="8715599" cy="4666774"/>
          </a:xfrm>
          <a:prstGeom prst="rect">
            <a:avLst/>
          </a:prstGeom>
        </p:spPr>
      </p:pic>
      <p:sp>
        <p:nvSpPr>
          <p:cNvPr id="3" name="Zástupný obsah 4">
            <a:extLst>
              <a:ext uri="{FF2B5EF4-FFF2-40B4-BE49-F238E27FC236}">
                <a16:creationId xmlns:a16="http://schemas.microsoft.com/office/drawing/2014/main" id="{5C386CA0-59B1-C7E1-B09F-E4E10F8F4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4516" y="843558"/>
            <a:ext cx="779922" cy="360040"/>
          </a:xfrm>
        </p:spPr>
        <p:txBody>
          <a:bodyPr>
            <a:noAutofit/>
          </a:bodyPr>
          <a:lstStyle/>
          <a:p>
            <a:pPr algn="just"/>
            <a:r>
              <a:rPr lang="cs-CZ" sz="1400" dirty="0">
                <a:solidFill>
                  <a:srgbClr val="E6001E"/>
                </a:solidFill>
              </a:rPr>
              <a:t>6 474</a:t>
            </a:r>
          </a:p>
          <a:p>
            <a:pPr algn="just"/>
            <a:endParaRPr lang="cs-CZ" sz="1400" b="0" dirty="0"/>
          </a:p>
          <a:p>
            <a:endParaRPr lang="cs-CZ" sz="1100" dirty="0"/>
          </a:p>
        </p:txBody>
      </p:sp>
      <p:sp>
        <p:nvSpPr>
          <p:cNvPr id="6" name="Zástupný obsah 4">
            <a:extLst>
              <a:ext uri="{FF2B5EF4-FFF2-40B4-BE49-F238E27FC236}">
                <a16:creationId xmlns:a16="http://schemas.microsoft.com/office/drawing/2014/main" id="{D211E193-0516-42F6-7B01-4355585D9D83}"/>
              </a:ext>
            </a:extLst>
          </p:cNvPr>
          <p:cNvSpPr txBox="1">
            <a:spLocks/>
          </p:cNvSpPr>
          <p:nvPr/>
        </p:nvSpPr>
        <p:spPr>
          <a:xfrm>
            <a:off x="7884368" y="2369143"/>
            <a:ext cx="1080120" cy="3134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400" dirty="0">
                <a:solidFill>
                  <a:srgbClr val="E6001E"/>
                </a:solidFill>
              </a:rPr>
              <a:t>6 112</a:t>
            </a:r>
          </a:p>
          <a:p>
            <a:pPr algn="just"/>
            <a:endParaRPr lang="cs-CZ" sz="1400" b="0" dirty="0"/>
          </a:p>
          <a:p>
            <a:endParaRPr lang="cs-CZ" sz="1100" dirty="0"/>
          </a:p>
        </p:txBody>
      </p:sp>
      <p:pic>
        <p:nvPicPr>
          <p:cNvPr id="9" name="Obrázek 8" descr="Obsah obrázku kruh, Grafika, klipart, žlutá&#10;&#10;Obsah generovaný pomocí AI může být nesprávný.">
            <a:extLst>
              <a:ext uri="{FF2B5EF4-FFF2-40B4-BE49-F238E27FC236}">
                <a16:creationId xmlns:a16="http://schemas.microsoft.com/office/drawing/2014/main" id="{5A680D45-81C1-FFDC-6018-DC6CBE379A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181275"/>
            <a:ext cx="427282" cy="427282"/>
          </a:xfrm>
          <a:prstGeom prst="rect">
            <a:avLst/>
          </a:prstGeom>
        </p:spPr>
      </p:pic>
      <p:pic>
        <p:nvPicPr>
          <p:cNvPr id="11" name="Obrázek 10" descr="Obsah obrázku kruh, Grafika, snímek obrazovky, bílé&#10;&#10;Obsah generovaný pomocí AI může být nesprávný.">
            <a:extLst>
              <a:ext uri="{FF2B5EF4-FFF2-40B4-BE49-F238E27FC236}">
                <a16:creationId xmlns:a16="http://schemas.microsoft.com/office/drawing/2014/main" id="{CBBA94AE-0F1F-092C-25A8-846E1D7FAE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571750"/>
            <a:ext cx="511261" cy="511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5103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2C06B7E7-5338-4AE8-9B2C-5796184A6C66}"/>
              </a:ext>
            </a:extLst>
          </p:cNvPr>
          <p:cNvSpPr/>
          <p:nvPr/>
        </p:nvSpPr>
        <p:spPr>
          <a:xfrm>
            <a:off x="2123728" y="4685020"/>
            <a:ext cx="6120680" cy="2308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cs-CZ" sz="900" dirty="0">
                <a:hlinkClick r:id="rId2"/>
              </a:rPr>
              <a:t>Čisté využití lůžek v hotelech a penzionech 2019 – 2025 Q – </a:t>
            </a:r>
            <a:r>
              <a:rPr lang="cs-CZ" sz="900" dirty="0" err="1">
                <a:hlinkClick r:id="rId2"/>
              </a:rPr>
              <a:t>Tourdata</a:t>
            </a:r>
            <a:endParaRPr lang="cs-CZ" sz="900" dirty="0">
              <a:solidFill>
                <a:srgbClr val="1D34FE"/>
              </a:solidFill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3D079649-E9A2-2227-9CD1-277DCB52D51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76" r="1000" b="17801"/>
          <a:stretch>
            <a:fillRect/>
          </a:stretch>
        </p:blipFill>
        <p:spPr>
          <a:xfrm>
            <a:off x="143159" y="24943"/>
            <a:ext cx="8759704" cy="4633550"/>
          </a:xfrm>
          <a:prstGeom prst="rect">
            <a:avLst/>
          </a:prstGeom>
        </p:spPr>
      </p:pic>
      <p:sp>
        <p:nvSpPr>
          <p:cNvPr id="2" name="Zástupný obsah 4">
            <a:extLst>
              <a:ext uri="{FF2B5EF4-FFF2-40B4-BE49-F238E27FC236}">
                <a16:creationId xmlns:a16="http://schemas.microsoft.com/office/drawing/2014/main" id="{5F352F79-64F2-0D66-8AFA-9DEEDEF5114B}"/>
              </a:ext>
            </a:extLst>
          </p:cNvPr>
          <p:cNvSpPr txBox="1">
            <a:spLocks/>
          </p:cNvSpPr>
          <p:nvPr/>
        </p:nvSpPr>
        <p:spPr>
          <a:xfrm>
            <a:off x="107504" y="1563638"/>
            <a:ext cx="4186847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cs-CZ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b="1" i="1">
                <a:solidFill>
                  <a:srgbClr val="E6001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indent="0">
              <a:spcBef>
                <a:spcPct val="20000"/>
              </a:spcBef>
              <a:buFont typeface="Arial" panose="020B0604020202020204" pitchFamily="34" charset="0"/>
              <a:buNone/>
              <a:defRPr sz="14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cs-CZ" dirty="0"/>
              <a:t>MSK je pod celorepublikovým průměrem ve všech sledovaných měsících.</a:t>
            </a:r>
          </a:p>
        </p:txBody>
      </p:sp>
    </p:spTree>
    <p:extLst>
      <p:ext uri="{BB962C8B-B14F-4D97-AF65-F5344CB8AC3E}">
        <p14:creationId xmlns:p14="http://schemas.microsoft.com/office/powerpoint/2010/main" val="337179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:a16="http://schemas.microsoft.com/office/drawing/2014/main" id="{B5FE70C8-C194-4EA5-839F-6338F6CFB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05978"/>
            <a:ext cx="8496944" cy="709588"/>
          </a:xfrm>
        </p:spPr>
        <p:txBody>
          <a:bodyPr>
            <a:normAutofit/>
          </a:bodyPr>
          <a:lstStyle/>
          <a:p>
            <a:r>
              <a:rPr lang="cs-CZ" dirty="0"/>
              <a:t>Vývoj návštěvnosti HUZ</a:t>
            </a:r>
            <a:endParaRPr lang="cs-CZ" sz="1600" b="0" dirty="0">
              <a:solidFill>
                <a:srgbClr val="E6001E"/>
              </a:solidFill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B00DD7ED-7716-390F-75CC-C341D5A2A71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001" r="1000" b="14540"/>
          <a:stretch>
            <a:fillRect/>
          </a:stretch>
        </p:blipFill>
        <p:spPr>
          <a:xfrm>
            <a:off x="395536" y="771550"/>
            <a:ext cx="8357950" cy="3823317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E37D6AA-0D80-9320-87AB-F708F61306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7922218"/>
              </p:ext>
            </p:extLst>
          </p:nvPr>
        </p:nvGraphicFramePr>
        <p:xfrm>
          <a:off x="6660232" y="208070"/>
          <a:ext cx="2232248" cy="438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297300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:a16="http://schemas.microsoft.com/office/drawing/2014/main" id="{B5FE70C8-C194-4EA5-839F-6338F6CFB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05978"/>
            <a:ext cx="8496944" cy="709588"/>
          </a:xfrm>
        </p:spPr>
        <p:txBody>
          <a:bodyPr>
            <a:normAutofit/>
          </a:bodyPr>
          <a:lstStyle/>
          <a:p>
            <a:r>
              <a:rPr lang="cs-CZ" dirty="0"/>
              <a:t>Struktura návštěvníků HUZ</a:t>
            </a:r>
            <a:endParaRPr lang="cs-CZ" sz="1600" b="0" dirty="0">
              <a:solidFill>
                <a:srgbClr val="E6001E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78623E7-212F-F2CD-3467-607ABAF98D5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045" t="25811" r="1278" b="16167"/>
          <a:stretch>
            <a:fillRect/>
          </a:stretch>
        </p:blipFill>
        <p:spPr>
          <a:xfrm>
            <a:off x="357474" y="843558"/>
            <a:ext cx="8367034" cy="3810298"/>
          </a:xfrm>
          <a:prstGeom prst="rect">
            <a:avLst/>
          </a:prstGeom>
        </p:spPr>
      </p:pic>
      <p:sp>
        <p:nvSpPr>
          <p:cNvPr id="2" name="Zástupný obsah 4">
            <a:extLst>
              <a:ext uri="{FF2B5EF4-FFF2-40B4-BE49-F238E27FC236}">
                <a16:creationId xmlns:a16="http://schemas.microsoft.com/office/drawing/2014/main" id="{83B6CC89-FE8F-CFB7-D58E-570C4C58316F}"/>
              </a:ext>
            </a:extLst>
          </p:cNvPr>
          <p:cNvSpPr txBox="1">
            <a:spLocks/>
          </p:cNvSpPr>
          <p:nvPr/>
        </p:nvSpPr>
        <p:spPr>
          <a:xfrm>
            <a:off x="4489609" y="100990"/>
            <a:ext cx="4186847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cs-CZ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b="1" i="1">
                <a:solidFill>
                  <a:srgbClr val="E6001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indent="0">
              <a:spcBef>
                <a:spcPct val="20000"/>
              </a:spcBef>
              <a:buFont typeface="Arial" panose="020B0604020202020204" pitchFamily="34" charset="0"/>
              <a:buNone/>
              <a:defRPr sz="14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cs-CZ" dirty="0"/>
              <a:t>80 % návštěvníků domácích návštěvníků.</a:t>
            </a:r>
          </a:p>
        </p:txBody>
      </p:sp>
      <p:pic>
        <p:nvPicPr>
          <p:cNvPr id="9" name="Obrázek 8" descr="Obsah obrázku snímek obrazovky, Grafika, Barevnost, řada/pruh&#10;&#10;Obsah generovaný pomocí AI může být nesprávný.">
            <a:extLst>
              <a:ext uri="{FF2B5EF4-FFF2-40B4-BE49-F238E27FC236}">
                <a16:creationId xmlns:a16="http://schemas.microsoft.com/office/drawing/2014/main" id="{3839BDF9-C8EA-C3A6-DB07-77DEACDEF2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152" y="215158"/>
            <a:ext cx="654764" cy="654764"/>
          </a:xfrm>
          <a:prstGeom prst="rect">
            <a:avLst/>
          </a:prstGeom>
        </p:spPr>
      </p:pic>
      <p:pic>
        <p:nvPicPr>
          <p:cNvPr id="11" name="Obrázek 10" descr="Obsah obrázku Obdélník, snímek obrazovky, design&#10;&#10;Obsah generovaný pomocí AI může být nesprávný.">
            <a:extLst>
              <a:ext uri="{FF2B5EF4-FFF2-40B4-BE49-F238E27FC236}">
                <a16:creationId xmlns:a16="http://schemas.microsoft.com/office/drawing/2014/main" id="{AEC24E2B-A4F9-35D1-BA60-6973E11DC1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8" y="1681106"/>
            <a:ext cx="735475" cy="654764"/>
          </a:xfrm>
          <a:prstGeom prst="rect">
            <a:avLst/>
          </a:prstGeom>
        </p:spPr>
      </p:pic>
      <p:pic>
        <p:nvPicPr>
          <p:cNvPr id="13" name="Obrázek 12" descr="Obsah obrázku symbol, logo, Grafika, Obdélník&#10;&#10;Obsah generovaný pomocí AI může být nesprávný.">
            <a:extLst>
              <a:ext uri="{FF2B5EF4-FFF2-40B4-BE49-F238E27FC236}">
                <a16:creationId xmlns:a16="http://schemas.microsoft.com/office/drawing/2014/main" id="{E1D66725-2EF0-6CAA-6FDB-9851607D01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32" y="1228173"/>
            <a:ext cx="631585" cy="631585"/>
          </a:xfrm>
          <a:prstGeom prst="rect">
            <a:avLst/>
          </a:prstGeom>
        </p:spPr>
      </p:pic>
      <p:sp>
        <p:nvSpPr>
          <p:cNvPr id="14" name="Šipka: doprava 13">
            <a:extLst>
              <a:ext uri="{FF2B5EF4-FFF2-40B4-BE49-F238E27FC236}">
                <a16:creationId xmlns:a16="http://schemas.microsoft.com/office/drawing/2014/main" id="{0B1D24BC-CB99-9F11-A286-A146247040A6}"/>
              </a:ext>
            </a:extLst>
          </p:cNvPr>
          <p:cNvSpPr/>
          <p:nvPr/>
        </p:nvSpPr>
        <p:spPr>
          <a:xfrm flipH="1">
            <a:off x="4788025" y="2256135"/>
            <a:ext cx="735474" cy="32547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41689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4D9E50-8F2D-D253-D574-7ED36A76ED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4">
            <a:extLst>
              <a:ext uri="{FF2B5EF4-FFF2-40B4-BE49-F238E27FC236}">
                <a16:creationId xmlns:a16="http://schemas.microsoft.com/office/drawing/2014/main" id="{BD45CC6B-CC8D-04E7-D375-959B1035FA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987574"/>
            <a:ext cx="2880320" cy="3384376"/>
          </a:xfrm>
        </p:spPr>
        <p:txBody>
          <a:bodyPr vert="horz" lIns="91440" tIns="45720" rIns="91440" bIns="45720" rtlCol="0">
            <a:noAutofit/>
          </a:bodyPr>
          <a:lstStyle/>
          <a:p>
            <a:pPr algn="just"/>
            <a:r>
              <a:rPr lang="cs-CZ" sz="1100" b="0" dirty="0">
                <a:solidFill>
                  <a:srgbClr val="2E538E"/>
                </a:solidFill>
              </a:rPr>
              <a:t>.</a:t>
            </a:r>
          </a:p>
          <a:p>
            <a:endParaRPr lang="cs-CZ" sz="1100" b="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0008B33-4445-4877-F5E9-942D1852525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125" t="7949" r="1876" b="16401"/>
          <a:stretch>
            <a:fillRect/>
          </a:stretch>
        </p:blipFill>
        <p:spPr>
          <a:xfrm>
            <a:off x="179512" y="1539573"/>
            <a:ext cx="4095301" cy="2514764"/>
          </a:xfrm>
          <a:prstGeom prst="rect">
            <a:avLst/>
          </a:prstGeom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id="{FA81080E-B464-989B-DC88-749BF079D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05978"/>
            <a:ext cx="8496944" cy="709588"/>
          </a:xfrm>
        </p:spPr>
        <p:txBody>
          <a:bodyPr>
            <a:normAutofit/>
          </a:bodyPr>
          <a:lstStyle/>
          <a:p>
            <a:r>
              <a:rPr lang="cs-CZ" dirty="0"/>
              <a:t>Sezónní rozptyl</a:t>
            </a:r>
            <a:endParaRPr lang="cs-CZ" sz="1600" b="0" dirty="0">
              <a:solidFill>
                <a:srgbClr val="E6001E"/>
              </a:solidFill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12A260E-097C-1702-57A6-A5E7253485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125" t="9027" r="2751" b="16401"/>
          <a:stretch>
            <a:fillRect/>
          </a:stretch>
        </p:blipFill>
        <p:spPr>
          <a:xfrm>
            <a:off x="4550455" y="1419621"/>
            <a:ext cx="4499155" cy="2754667"/>
          </a:xfrm>
          <a:prstGeom prst="rect">
            <a:avLst/>
          </a:prstGeom>
        </p:spPr>
      </p:pic>
      <p:sp>
        <p:nvSpPr>
          <p:cNvPr id="10" name="Zástupný obsah 4">
            <a:extLst>
              <a:ext uri="{FF2B5EF4-FFF2-40B4-BE49-F238E27FC236}">
                <a16:creationId xmlns:a16="http://schemas.microsoft.com/office/drawing/2014/main" id="{AF7E22B3-D426-1CBD-B665-A38656017D4A}"/>
              </a:ext>
            </a:extLst>
          </p:cNvPr>
          <p:cNvSpPr txBox="1">
            <a:spLocks/>
          </p:cNvSpPr>
          <p:nvPr/>
        </p:nvSpPr>
        <p:spPr>
          <a:xfrm>
            <a:off x="539552" y="852527"/>
            <a:ext cx="8208911" cy="7095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cs-CZ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b="1" i="1">
                <a:solidFill>
                  <a:srgbClr val="E6001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indent="0">
              <a:spcBef>
                <a:spcPct val="20000"/>
              </a:spcBef>
              <a:buFont typeface="Arial" panose="020B0604020202020204" pitchFamily="34" charset="0"/>
              <a:buNone/>
              <a:defRPr sz="14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cs-CZ" dirty="0"/>
              <a:t>Rovnoměrnější sezónní rozptyl je u hostů ze Slovenska a Německa.</a:t>
            </a:r>
          </a:p>
        </p:txBody>
      </p:sp>
    </p:spTree>
    <p:extLst>
      <p:ext uri="{BB962C8B-B14F-4D97-AF65-F5344CB8AC3E}">
        <p14:creationId xmlns:p14="http://schemas.microsoft.com/office/powerpoint/2010/main" val="2871262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05978"/>
            <a:ext cx="8496944" cy="475561"/>
          </a:xfrm>
        </p:spPr>
        <p:txBody>
          <a:bodyPr>
            <a:normAutofit/>
          </a:bodyPr>
          <a:lstStyle/>
          <a:p>
            <a:r>
              <a:rPr lang="cs-CZ" dirty="0"/>
              <a:t>Řízení cestovního ruchu v Moravskoslezském kraji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98B3196-F7A7-4FD1-A63B-176B88F187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843558"/>
            <a:ext cx="5544616" cy="3528392"/>
          </a:xfrm>
        </p:spPr>
        <p:txBody>
          <a:bodyPr>
            <a:normAutofit fontScale="77500" lnSpcReduction="20000"/>
          </a:bodyPr>
          <a:lstStyle/>
          <a:p>
            <a:r>
              <a:rPr lang="cs-CZ" b="0" dirty="0"/>
              <a:t>Území moravskoslezského kraje je rozděleno do šesti územních celků - turistických oblastí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Beskydy-Valašsko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u="sng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Jeseníky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u="sng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Opavské Slezsko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u="sng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Ostravsko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u="sng" dirty="0"/>
              <a:t>Poodří 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u="sng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Těšínské Slezsko</a:t>
            </a:r>
            <a:endParaRPr lang="cs-CZ" dirty="0"/>
          </a:p>
          <a:p>
            <a:r>
              <a:rPr lang="cs-CZ" b="0" dirty="0"/>
              <a:t>Podporu oblastí a realizaci marketingových aktivit v České republice a zahraničí zajišťuje MSK prostřednictvím oddělení cestovního ruchu Krajského úřadu MSK a destinační společnosti </a:t>
            </a:r>
            <a:r>
              <a:rPr lang="cs-CZ" b="0" u="sng" dirty="0" err="1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Moravian-Silesian</a:t>
            </a:r>
            <a:r>
              <a:rPr lang="cs-CZ" b="0" u="sng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s-CZ" b="0" u="sng" dirty="0" err="1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Tourism</a:t>
            </a:r>
            <a:r>
              <a:rPr lang="cs-CZ" b="0" u="sng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s. r. o.</a:t>
            </a:r>
            <a:endParaRPr lang="cs-CZ" b="0" dirty="0"/>
          </a:p>
          <a:p>
            <a:endParaRPr lang="cs-CZ" dirty="0"/>
          </a:p>
          <a:p>
            <a:r>
              <a:rPr lang="cs-CZ" dirty="0"/>
              <a:t>Hlavním internetovým portálem je </a:t>
            </a:r>
            <a:r>
              <a:rPr lang="cs-CZ" u="sng" dirty="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severnimorava.travel</a:t>
            </a:r>
            <a:r>
              <a:rPr lang="cs-CZ" dirty="0"/>
              <a:t> </a:t>
            </a:r>
          </a:p>
          <a:p>
            <a:endParaRPr lang="cs-CZ" dirty="0">
              <a:cs typeface="Effra" panose="020B0603020203020204" pitchFamily="34" charset="0"/>
            </a:endParaRPr>
          </a:p>
          <a:p>
            <a:r>
              <a:rPr lang="cs-CZ" i="1" dirty="0">
                <a:solidFill>
                  <a:srgbClr val="E6001E"/>
                </a:solidFill>
                <a:cs typeface="Effra" panose="020B0603020203020204" pitchFamily="34" charset="0"/>
              </a:rPr>
              <a:t>Region s největším kontrastem v České republice – od vrcholů Jeseníků po Dolní Vítkovice.</a:t>
            </a:r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4A01D8D-FFA9-5589-6A55-20E676F77EBC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41250" t="13251" r="33375" b="24800"/>
          <a:stretch>
            <a:fillRect/>
          </a:stretch>
        </p:blipFill>
        <p:spPr>
          <a:xfrm>
            <a:off x="6012160" y="747726"/>
            <a:ext cx="2312392" cy="3528392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EBDA79EF-5AF3-1E88-F92B-C6DAC3958B47}"/>
              </a:ext>
            </a:extLst>
          </p:cNvPr>
          <p:cNvSpPr txBox="1"/>
          <p:nvPr/>
        </p:nvSpPr>
        <p:spPr>
          <a:xfrm>
            <a:off x="7380312" y="2643758"/>
            <a:ext cx="7920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51235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1833C5E4-4438-CC0B-A509-64C089652AF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0800"/>
          <a:stretch>
            <a:fillRect/>
          </a:stretch>
        </p:blipFill>
        <p:spPr>
          <a:xfrm>
            <a:off x="355820" y="0"/>
            <a:ext cx="8432359" cy="465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2774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AFF966-E701-776C-7C4D-2B26F79F54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680AAD58-480B-2EF3-7F5E-8438756162D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000" b="10800"/>
          <a:stretch>
            <a:fillRect/>
          </a:stretch>
        </p:blipFill>
        <p:spPr>
          <a:xfrm>
            <a:off x="392934" y="0"/>
            <a:ext cx="8358132" cy="466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0737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054712-67F8-4FB9-4795-7E522B87E0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AF915BCF-4F26-8367-70D3-F5E02D2EAF7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000" b="10800"/>
          <a:stretch>
            <a:fillRect/>
          </a:stretch>
        </p:blipFill>
        <p:spPr>
          <a:xfrm>
            <a:off x="373161" y="1"/>
            <a:ext cx="8339299" cy="469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0012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:a16="http://schemas.microsoft.com/office/drawing/2014/main" id="{B5FE70C8-C194-4EA5-839F-6338F6CFB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05978"/>
            <a:ext cx="8496944" cy="709588"/>
          </a:xfrm>
        </p:spPr>
        <p:txBody>
          <a:bodyPr>
            <a:normAutofit/>
          </a:bodyPr>
          <a:lstStyle/>
          <a:p>
            <a:r>
              <a:rPr lang="cs-CZ" dirty="0"/>
              <a:t>Návštěvnost Beskyd</a:t>
            </a:r>
            <a:endParaRPr lang="cs-CZ" sz="1600" b="0" dirty="0">
              <a:solidFill>
                <a:srgbClr val="E6001E"/>
              </a:solidFill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36E87DDA-A643-65C3-DDFB-641E1248F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1470"/>
            <a:ext cx="1547664" cy="474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bdélník 15">
            <a:extLst>
              <a:ext uri="{FF2B5EF4-FFF2-40B4-BE49-F238E27FC236}">
                <a16:creationId xmlns:a16="http://schemas.microsoft.com/office/drawing/2014/main" id="{6A4B8C59-FA4A-5CFD-B262-2F0560027E8F}"/>
              </a:ext>
            </a:extLst>
          </p:cNvPr>
          <p:cNvSpPr/>
          <p:nvPr/>
        </p:nvSpPr>
        <p:spPr>
          <a:xfrm>
            <a:off x="2123728" y="4685020"/>
            <a:ext cx="6120680" cy="2308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cs-CZ" sz="900" dirty="0">
                <a:hlinkClick r:id="rId3"/>
              </a:rPr>
              <a:t>Interaktivní HUZ report 2024 pro oblastní DMO – </a:t>
            </a:r>
            <a:r>
              <a:rPr lang="cs-CZ" sz="900" dirty="0" err="1">
                <a:hlinkClick r:id="rId3"/>
              </a:rPr>
              <a:t>Tourdata</a:t>
            </a:r>
            <a:endParaRPr lang="cs-CZ" sz="900" dirty="0">
              <a:solidFill>
                <a:srgbClr val="1D34FE"/>
              </a:solidFill>
            </a:endParaRPr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2437ADE8-699F-E9AE-8EB0-0339D6FD739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9000" r="28126" b="10800"/>
          <a:stretch>
            <a:fillRect/>
          </a:stretch>
        </p:blipFill>
        <p:spPr>
          <a:xfrm>
            <a:off x="5868144" y="680595"/>
            <a:ext cx="2880320" cy="3745285"/>
          </a:xfrm>
          <a:prstGeom prst="rect">
            <a:avLst/>
          </a:prstGeom>
        </p:spPr>
      </p:pic>
      <p:sp>
        <p:nvSpPr>
          <p:cNvPr id="20" name="Zástupný obsah 4">
            <a:extLst>
              <a:ext uri="{FF2B5EF4-FFF2-40B4-BE49-F238E27FC236}">
                <a16:creationId xmlns:a16="http://schemas.microsoft.com/office/drawing/2014/main" id="{989A1B47-298C-5614-A52B-091FAE269609}"/>
              </a:ext>
            </a:extLst>
          </p:cNvPr>
          <p:cNvSpPr txBox="1">
            <a:spLocks/>
          </p:cNvSpPr>
          <p:nvPr/>
        </p:nvSpPr>
        <p:spPr>
          <a:xfrm>
            <a:off x="251520" y="1139974"/>
            <a:ext cx="5328592" cy="33843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100" dirty="0">
                <a:solidFill>
                  <a:srgbClr val="2E538E"/>
                </a:solidFill>
              </a:rPr>
              <a:t>Beskydy jsou nejsilnější oblastní DMO Moravskoslezského kraje. V roce 2024 je navštívilo více jak 320 tis. hostů HUZ. </a:t>
            </a:r>
          </a:p>
          <a:p>
            <a:pPr algn="just"/>
            <a:r>
              <a:rPr lang="cs-CZ" sz="1100" b="0" dirty="0">
                <a:solidFill>
                  <a:srgbClr val="2E538E"/>
                </a:solidFill>
              </a:rPr>
              <a:t>V roce 2019 to bylo necelých 300 tis</a:t>
            </a:r>
            <a:r>
              <a:rPr lang="cs-CZ" sz="1100" dirty="0">
                <a:solidFill>
                  <a:srgbClr val="2E538E"/>
                </a:solidFill>
              </a:rPr>
              <a:t>.</a:t>
            </a:r>
          </a:p>
          <a:p>
            <a:pPr algn="just"/>
            <a:endParaRPr lang="cs-CZ" sz="1100" dirty="0">
              <a:solidFill>
                <a:srgbClr val="2E538E"/>
              </a:solidFill>
            </a:endParaRPr>
          </a:p>
          <a:p>
            <a:pPr algn="just"/>
            <a:r>
              <a:rPr lang="cs-CZ" sz="1100" dirty="0">
                <a:solidFill>
                  <a:srgbClr val="2E538E"/>
                </a:solidFill>
              </a:rPr>
              <a:t>Intenzita cestovního ruchu je 2,90.</a:t>
            </a:r>
          </a:p>
          <a:p>
            <a:pPr algn="just"/>
            <a:endParaRPr lang="cs-CZ" sz="1100" dirty="0">
              <a:solidFill>
                <a:srgbClr val="2E538E"/>
              </a:solidFill>
            </a:endParaRPr>
          </a:p>
          <a:p>
            <a:pPr algn="just"/>
            <a:r>
              <a:rPr lang="cs-CZ" sz="1100" dirty="0">
                <a:solidFill>
                  <a:srgbClr val="2E538E"/>
                </a:solidFill>
              </a:rPr>
              <a:t>86 % návštěvníků v roce 2024 bylo Čechů.</a:t>
            </a:r>
          </a:p>
          <a:p>
            <a:pPr algn="just"/>
            <a:endParaRPr lang="cs-CZ" sz="1100" dirty="0">
              <a:solidFill>
                <a:srgbClr val="2E538E"/>
              </a:solidFill>
            </a:endParaRPr>
          </a:p>
          <a:p>
            <a:pPr algn="just"/>
            <a:r>
              <a:rPr lang="cs-CZ" sz="1100" dirty="0">
                <a:solidFill>
                  <a:srgbClr val="2E538E"/>
                </a:solidFill>
              </a:rPr>
              <a:t>Návštěvnost je výrazně nejsilnější ve 3. Q.</a:t>
            </a:r>
          </a:p>
          <a:p>
            <a:pPr algn="just"/>
            <a:endParaRPr lang="cs-CZ" sz="1100" dirty="0">
              <a:solidFill>
                <a:srgbClr val="2E538E"/>
              </a:solidFill>
            </a:endParaRPr>
          </a:p>
          <a:p>
            <a:pPr algn="just"/>
            <a:r>
              <a:rPr lang="cs-CZ" sz="1100" dirty="0">
                <a:solidFill>
                  <a:srgbClr val="2E538E"/>
                </a:solidFill>
              </a:rPr>
              <a:t>TOP 5 zahraničních trhů v roce 2024: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100" b="0" dirty="0">
                <a:solidFill>
                  <a:srgbClr val="2E538E"/>
                </a:solidFill>
              </a:rPr>
              <a:t>Slovensko (14 tis.)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100" b="0" dirty="0">
                <a:solidFill>
                  <a:srgbClr val="2E538E"/>
                </a:solidFill>
              </a:rPr>
              <a:t>Polsko (10 tis.)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100" b="0" dirty="0">
                <a:solidFill>
                  <a:srgbClr val="2E538E"/>
                </a:solidFill>
              </a:rPr>
              <a:t>Německo (6 tis.)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100" b="0" dirty="0">
                <a:solidFill>
                  <a:srgbClr val="2E538E"/>
                </a:solidFill>
              </a:rPr>
              <a:t>Ukrajina (1,4 tis.)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100" b="0" dirty="0">
                <a:solidFill>
                  <a:srgbClr val="2E538E"/>
                </a:solidFill>
              </a:rPr>
              <a:t>Spojené státy (1,1 tis.)</a:t>
            </a:r>
          </a:p>
          <a:p>
            <a:pPr algn="just"/>
            <a:r>
              <a:rPr lang="cs-CZ" sz="1100" dirty="0">
                <a:solidFill>
                  <a:srgbClr val="2E538E"/>
                </a:solidFill>
              </a:rPr>
              <a:t>.</a:t>
            </a:r>
          </a:p>
          <a:p>
            <a:pPr algn="just"/>
            <a:endParaRPr lang="cs-CZ" sz="1100" b="0" dirty="0">
              <a:solidFill>
                <a:srgbClr val="2E538E"/>
              </a:solidFill>
            </a:endParaRPr>
          </a:p>
          <a:p>
            <a:endParaRPr lang="cs-CZ" sz="1100" b="0" dirty="0"/>
          </a:p>
        </p:txBody>
      </p:sp>
    </p:spTree>
    <p:extLst>
      <p:ext uri="{BB962C8B-B14F-4D97-AF65-F5344CB8AC3E}">
        <p14:creationId xmlns:p14="http://schemas.microsoft.com/office/powerpoint/2010/main" val="10690224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A0F479-57F6-D4D1-AB1A-00338A12B5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:a16="http://schemas.microsoft.com/office/drawing/2014/main" id="{82102678-4B45-BF0B-7667-E14E20337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05978"/>
            <a:ext cx="8496944" cy="709588"/>
          </a:xfrm>
        </p:spPr>
        <p:txBody>
          <a:bodyPr>
            <a:normAutofit/>
          </a:bodyPr>
          <a:lstStyle/>
          <a:p>
            <a:r>
              <a:rPr lang="cs-CZ" dirty="0"/>
              <a:t>Návštěvnost Jeseníků</a:t>
            </a:r>
            <a:endParaRPr lang="cs-CZ" sz="1600" b="0" dirty="0">
              <a:solidFill>
                <a:srgbClr val="E6001E"/>
              </a:solidFill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AA8C0574-7D35-EE8A-5147-297A50736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740352" y="76033"/>
            <a:ext cx="1071483" cy="474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obsah 4">
            <a:extLst>
              <a:ext uri="{FF2B5EF4-FFF2-40B4-BE49-F238E27FC236}">
                <a16:creationId xmlns:a16="http://schemas.microsoft.com/office/drawing/2014/main" id="{45A34A82-2345-8A6B-83FC-6EB240993136}"/>
              </a:ext>
            </a:extLst>
          </p:cNvPr>
          <p:cNvSpPr txBox="1">
            <a:spLocks/>
          </p:cNvSpPr>
          <p:nvPr/>
        </p:nvSpPr>
        <p:spPr>
          <a:xfrm>
            <a:off x="251520" y="1139974"/>
            <a:ext cx="5328592" cy="33843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100" dirty="0">
                <a:solidFill>
                  <a:srgbClr val="2E538E"/>
                </a:solidFill>
              </a:rPr>
              <a:t>Jeseníky navštívilo v roce 2024 více jak 180 tis. hostů HUZ. </a:t>
            </a:r>
          </a:p>
          <a:p>
            <a:pPr algn="just"/>
            <a:r>
              <a:rPr lang="cs-CZ" sz="1100" b="0" dirty="0">
                <a:solidFill>
                  <a:srgbClr val="2E538E"/>
                </a:solidFill>
              </a:rPr>
              <a:t>V roce 2019 to bylo 198 tis</a:t>
            </a:r>
            <a:r>
              <a:rPr lang="cs-CZ" sz="1100" dirty="0">
                <a:solidFill>
                  <a:srgbClr val="2E538E"/>
                </a:solidFill>
              </a:rPr>
              <a:t>.</a:t>
            </a:r>
          </a:p>
          <a:p>
            <a:pPr algn="just"/>
            <a:endParaRPr lang="cs-CZ" sz="1100" dirty="0">
              <a:solidFill>
                <a:srgbClr val="2E538E"/>
              </a:solidFill>
            </a:endParaRPr>
          </a:p>
          <a:p>
            <a:pPr algn="just"/>
            <a:r>
              <a:rPr lang="cs-CZ" sz="1100" dirty="0">
                <a:solidFill>
                  <a:srgbClr val="2E538E"/>
                </a:solidFill>
              </a:rPr>
              <a:t>Intenzita cestovního ruchu je 7,02.</a:t>
            </a:r>
          </a:p>
          <a:p>
            <a:pPr algn="just"/>
            <a:endParaRPr lang="cs-CZ" sz="1100" dirty="0">
              <a:solidFill>
                <a:srgbClr val="2E538E"/>
              </a:solidFill>
            </a:endParaRPr>
          </a:p>
          <a:p>
            <a:pPr algn="just"/>
            <a:r>
              <a:rPr lang="cs-CZ" sz="1100" dirty="0">
                <a:solidFill>
                  <a:srgbClr val="2E538E"/>
                </a:solidFill>
              </a:rPr>
              <a:t>92 % návštěvníků v roce 2024 bylo Čechů.</a:t>
            </a:r>
          </a:p>
          <a:p>
            <a:pPr algn="just"/>
            <a:endParaRPr lang="cs-CZ" sz="1100" dirty="0">
              <a:solidFill>
                <a:srgbClr val="2E538E"/>
              </a:solidFill>
            </a:endParaRPr>
          </a:p>
          <a:p>
            <a:pPr algn="just"/>
            <a:r>
              <a:rPr lang="cs-CZ" sz="1100" dirty="0">
                <a:solidFill>
                  <a:srgbClr val="2E538E"/>
                </a:solidFill>
              </a:rPr>
              <a:t>Návštěvnost je nejvyšší v 1. a 3. Q.</a:t>
            </a:r>
          </a:p>
          <a:p>
            <a:pPr algn="just"/>
            <a:endParaRPr lang="cs-CZ" sz="1100" dirty="0">
              <a:solidFill>
                <a:srgbClr val="2E538E"/>
              </a:solidFill>
            </a:endParaRPr>
          </a:p>
          <a:p>
            <a:pPr algn="just"/>
            <a:r>
              <a:rPr lang="cs-CZ" sz="1100" dirty="0">
                <a:solidFill>
                  <a:srgbClr val="2E538E"/>
                </a:solidFill>
              </a:rPr>
              <a:t>TOP 3 zahraniční trhy v roce 2024: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100" b="0" dirty="0">
                <a:solidFill>
                  <a:srgbClr val="2E538E"/>
                </a:solidFill>
              </a:rPr>
              <a:t>Polsko (4,7 tis.)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100" b="0" dirty="0">
                <a:solidFill>
                  <a:srgbClr val="2E538E"/>
                </a:solidFill>
              </a:rPr>
              <a:t>Slovensko (3,9 tis.)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100" b="0" dirty="0">
                <a:solidFill>
                  <a:srgbClr val="2E538E"/>
                </a:solidFill>
              </a:rPr>
              <a:t>Německo (2,4 tis.) – </a:t>
            </a:r>
            <a:r>
              <a:rPr lang="cs-CZ" sz="1100" b="0" dirty="0">
                <a:solidFill>
                  <a:srgbClr val="E6001E"/>
                </a:solidFill>
              </a:rPr>
              <a:t>pokles oproti roku 2019</a:t>
            </a:r>
          </a:p>
          <a:p>
            <a:pPr algn="just"/>
            <a:endParaRPr lang="cs-CZ" sz="1100" b="0" dirty="0">
              <a:solidFill>
                <a:srgbClr val="2E538E"/>
              </a:solidFill>
            </a:endParaRPr>
          </a:p>
          <a:p>
            <a:endParaRPr lang="cs-CZ" sz="1100" b="0" dirty="0"/>
          </a:p>
        </p:txBody>
      </p:sp>
      <p:pic>
        <p:nvPicPr>
          <p:cNvPr id="21" name="Obrázek 20">
            <a:extLst>
              <a:ext uri="{FF2B5EF4-FFF2-40B4-BE49-F238E27FC236}">
                <a16:creationId xmlns:a16="http://schemas.microsoft.com/office/drawing/2014/main" id="{5E1337C2-4888-5B38-5010-E7752691865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9000" r="29000" b="10800"/>
          <a:stretch>
            <a:fillRect/>
          </a:stretch>
        </p:blipFill>
        <p:spPr>
          <a:xfrm>
            <a:off x="5868144" y="680595"/>
            <a:ext cx="2821539" cy="3745285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535506DB-6307-18DE-6703-918B08CFAF81}"/>
              </a:ext>
            </a:extLst>
          </p:cNvPr>
          <p:cNvSpPr/>
          <p:nvPr/>
        </p:nvSpPr>
        <p:spPr>
          <a:xfrm>
            <a:off x="2123728" y="4685020"/>
            <a:ext cx="6120680" cy="2308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cs-CZ" sz="900" dirty="0">
                <a:hlinkClick r:id="rId4"/>
              </a:rPr>
              <a:t>Interaktivní HUZ report 2024 pro oblastní DMO – </a:t>
            </a:r>
            <a:r>
              <a:rPr lang="cs-CZ" sz="900" dirty="0" err="1">
                <a:hlinkClick r:id="rId4"/>
              </a:rPr>
              <a:t>Tourdata</a:t>
            </a:r>
            <a:endParaRPr lang="cs-CZ" sz="900" dirty="0">
              <a:solidFill>
                <a:srgbClr val="1D34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343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427C4F-E8AC-926C-7525-0A0B629967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:a16="http://schemas.microsoft.com/office/drawing/2014/main" id="{1391DC5C-4AC4-C4D1-DF67-1A87600FA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05978"/>
            <a:ext cx="8496944" cy="709588"/>
          </a:xfrm>
        </p:spPr>
        <p:txBody>
          <a:bodyPr>
            <a:normAutofit/>
          </a:bodyPr>
          <a:lstStyle/>
          <a:p>
            <a:r>
              <a:rPr lang="cs-CZ" dirty="0"/>
              <a:t>Návštěvnost Opavského Slezska</a:t>
            </a:r>
            <a:endParaRPr lang="cs-CZ" sz="1600" b="0" dirty="0">
              <a:solidFill>
                <a:srgbClr val="E6001E"/>
              </a:solidFill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69FBBBC3-5010-50CF-5193-02C48032C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36295" y="205978"/>
            <a:ext cx="1646257" cy="21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A13D9B12-737D-D95B-9960-22F3C20B9EED}"/>
              </a:ext>
            </a:extLst>
          </p:cNvPr>
          <p:cNvSpPr/>
          <p:nvPr/>
        </p:nvSpPr>
        <p:spPr>
          <a:xfrm>
            <a:off x="2123728" y="4685020"/>
            <a:ext cx="6120680" cy="2308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cs-CZ" sz="900" dirty="0">
                <a:hlinkClick r:id="rId3"/>
              </a:rPr>
              <a:t>Interaktivní HUZ report 2024 pro oblastní DMO – </a:t>
            </a:r>
            <a:r>
              <a:rPr lang="cs-CZ" sz="900" dirty="0" err="1">
                <a:hlinkClick r:id="rId3"/>
              </a:rPr>
              <a:t>Tourdata</a:t>
            </a:r>
            <a:endParaRPr lang="cs-CZ" sz="900" dirty="0">
              <a:solidFill>
                <a:srgbClr val="1D34FE"/>
              </a:solidFill>
            </a:endParaRPr>
          </a:p>
        </p:txBody>
      </p:sp>
      <p:sp>
        <p:nvSpPr>
          <p:cNvPr id="3" name="Zástupný obsah 4">
            <a:extLst>
              <a:ext uri="{FF2B5EF4-FFF2-40B4-BE49-F238E27FC236}">
                <a16:creationId xmlns:a16="http://schemas.microsoft.com/office/drawing/2014/main" id="{7920984C-08D6-90FD-44CC-617E912690D5}"/>
              </a:ext>
            </a:extLst>
          </p:cNvPr>
          <p:cNvSpPr txBox="1">
            <a:spLocks/>
          </p:cNvSpPr>
          <p:nvPr/>
        </p:nvSpPr>
        <p:spPr>
          <a:xfrm>
            <a:off x="251520" y="1139974"/>
            <a:ext cx="5328592" cy="33843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100" dirty="0">
                <a:solidFill>
                  <a:srgbClr val="2E538E"/>
                </a:solidFill>
              </a:rPr>
              <a:t>Opavské Slezsko navštívilo v roce 2024 více jak 102 tis. hostů HUZ. </a:t>
            </a:r>
          </a:p>
          <a:p>
            <a:pPr algn="just"/>
            <a:r>
              <a:rPr lang="cs-CZ" sz="1100" b="0" dirty="0">
                <a:solidFill>
                  <a:srgbClr val="2E538E"/>
                </a:solidFill>
              </a:rPr>
              <a:t>V roce 2019 to bylo 89 tis</a:t>
            </a:r>
            <a:r>
              <a:rPr lang="cs-CZ" sz="1100" dirty="0">
                <a:solidFill>
                  <a:srgbClr val="2E538E"/>
                </a:solidFill>
              </a:rPr>
              <a:t>.</a:t>
            </a:r>
          </a:p>
          <a:p>
            <a:pPr algn="just"/>
            <a:endParaRPr lang="cs-CZ" sz="1100" dirty="0">
              <a:solidFill>
                <a:srgbClr val="2E538E"/>
              </a:solidFill>
            </a:endParaRPr>
          </a:p>
          <a:p>
            <a:pPr algn="just"/>
            <a:r>
              <a:rPr lang="cs-CZ" sz="1100" dirty="0">
                <a:solidFill>
                  <a:srgbClr val="2E538E"/>
                </a:solidFill>
              </a:rPr>
              <a:t>Intenzita cestovního ruchu je velmi nízká – pouze 1,29.</a:t>
            </a:r>
          </a:p>
          <a:p>
            <a:pPr algn="just"/>
            <a:endParaRPr lang="cs-CZ" sz="1100" dirty="0">
              <a:solidFill>
                <a:srgbClr val="2E538E"/>
              </a:solidFill>
            </a:endParaRPr>
          </a:p>
          <a:p>
            <a:pPr algn="just"/>
            <a:r>
              <a:rPr lang="cs-CZ" sz="1100" dirty="0">
                <a:solidFill>
                  <a:srgbClr val="2E538E"/>
                </a:solidFill>
              </a:rPr>
              <a:t>83 % návštěvníků v roce 2024 bylo Čechů.</a:t>
            </a:r>
          </a:p>
          <a:p>
            <a:pPr algn="just"/>
            <a:endParaRPr lang="cs-CZ" sz="1100" dirty="0">
              <a:solidFill>
                <a:srgbClr val="2E538E"/>
              </a:solidFill>
            </a:endParaRPr>
          </a:p>
          <a:p>
            <a:pPr algn="just"/>
            <a:r>
              <a:rPr lang="cs-CZ" sz="1100" dirty="0">
                <a:solidFill>
                  <a:srgbClr val="2E538E"/>
                </a:solidFill>
              </a:rPr>
              <a:t>Návštěvnost je nejvyšší ve 3. Q.</a:t>
            </a:r>
          </a:p>
          <a:p>
            <a:pPr algn="just"/>
            <a:endParaRPr lang="cs-CZ" sz="1100" dirty="0">
              <a:solidFill>
                <a:srgbClr val="2E538E"/>
              </a:solidFill>
            </a:endParaRPr>
          </a:p>
          <a:p>
            <a:pPr algn="just"/>
            <a:r>
              <a:rPr lang="cs-CZ" sz="1100" dirty="0">
                <a:solidFill>
                  <a:srgbClr val="2E538E"/>
                </a:solidFill>
              </a:rPr>
              <a:t>TOP 3 zahraniční trhy v roce 2024: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100" dirty="0">
                <a:solidFill>
                  <a:srgbClr val="2E538E"/>
                </a:solidFill>
              </a:rPr>
              <a:t>Polsko (7,3 tis.) </a:t>
            </a:r>
            <a:r>
              <a:rPr lang="cs-CZ" sz="1100" b="0" dirty="0">
                <a:solidFill>
                  <a:srgbClr val="2E538E"/>
                </a:solidFill>
              </a:rPr>
              <a:t>– výrazný nárůst oproti roku 2019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100" b="0" dirty="0">
                <a:solidFill>
                  <a:srgbClr val="2E538E"/>
                </a:solidFill>
              </a:rPr>
              <a:t>Slovensko (3,5 tis.) – </a:t>
            </a:r>
            <a:r>
              <a:rPr lang="cs-CZ" sz="1100" b="0" dirty="0">
                <a:solidFill>
                  <a:srgbClr val="E6001E"/>
                </a:solidFill>
              </a:rPr>
              <a:t>mírný pokles oproti roku 2019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100" b="0" dirty="0">
                <a:solidFill>
                  <a:srgbClr val="2E538E"/>
                </a:solidFill>
              </a:rPr>
              <a:t>Německo (2,6 tis.)  </a:t>
            </a:r>
            <a:endParaRPr lang="cs-CZ" sz="1100" b="0" dirty="0">
              <a:solidFill>
                <a:srgbClr val="E6001E"/>
              </a:solidFill>
            </a:endParaRPr>
          </a:p>
          <a:p>
            <a:pPr algn="just"/>
            <a:endParaRPr lang="cs-CZ" sz="1100" b="0" dirty="0">
              <a:solidFill>
                <a:srgbClr val="2E538E"/>
              </a:solidFill>
            </a:endParaRPr>
          </a:p>
          <a:p>
            <a:endParaRPr lang="cs-CZ" sz="1100" b="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B5DFE69-8347-356D-9AAB-DDC0DFFE96C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9000" r="29000" b="10800"/>
          <a:stretch>
            <a:fillRect/>
          </a:stretch>
        </p:blipFill>
        <p:spPr>
          <a:xfrm>
            <a:off x="5868144" y="717620"/>
            <a:ext cx="2793645" cy="370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8539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05D31F-80ED-1733-D54E-1E35196E01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:a16="http://schemas.microsoft.com/office/drawing/2014/main" id="{32C04ABE-56B2-6180-2DD5-02E80628B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05978"/>
            <a:ext cx="8496944" cy="709588"/>
          </a:xfrm>
        </p:spPr>
        <p:txBody>
          <a:bodyPr>
            <a:normAutofit/>
          </a:bodyPr>
          <a:lstStyle/>
          <a:p>
            <a:r>
              <a:rPr lang="cs-CZ" dirty="0"/>
              <a:t>Návštěvnost Ostravska</a:t>
            </a:r>
            <a:endParaRPr lang="cs-CZ" sz="1600" b="0" dirty="0">
              <a:solidFill>
                <a:srgbClr val="E6001E"/>
              </a:solidFill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1850AB39-5BE0-A818-E040-83C8E04CC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0312" y="123478"/>
            <a:ext cx="1634373" cy="349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07D2B61E-D1FB-900C-DBF2-C39E3B940699}"/>
              </a:ext>
            </a:extLst>
          </p:cNvPr>
          <p:cNvSpPr/>
          <p:nvPr/>
        </p:nvSpPr>
        <p:spPr>
          <a:xfrm>
            <a:off x="2123728" y="4685020"/>
            <a:ext cx="6120680" cy="2308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cs-CZ" sz="900" dirty="0">
                <a:hlinkClick r:id="rId3"/>
              </a:rPr>
              <a:t>Interaktivní HUZ report 2024 pro oblastní DMO – </a:t>
            </a:r>
            <a:r>
              <a:rPr lang="cs-CZ" sz="900" dirty="0" err="1">
                <a:hlinkClick r:id="rId3"/>
              </a:rPr>
              <a:t>Tourdata</a:t>
            </a:r>
            <a:endParaRPr lang="cs-CZ" sz="900" dirty="0">
              <a:solidFill>
                <a:srgbClr val="1D34FE"/>
              </a:solidFill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75C25A06-49C2-3C4C-550D-6FD407D2981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9000" r="29000" b="10800"/>
          <a:stretch>
            <a:fillRect/>
          </a:stretch>
        </p:blipFill>
        <p:spPr>
          <a:xfrm>
            <a:off x="5867634" y="717620"/>
            <a:ext cx="2794156" cy="3708939"/>
          </a:xfrm>
          <a:prstGeom prst="rect">
            <a:avLst/>
          </a:prstGeom>
        </p:spPr>
      </p:pic>
      <p:sp>
        <p:nvSpPr>
          <p:cNvPr id="7" name="Zástupný obsah 4">
            <a:extLst>
              <a:ext uri="{FF2B5EF4-FFF2-40B4-BE49-F238E27FC236}">
                <a16:creationId xmlns:a16="http://schemas.microsoft.com/office/drawing/2014/main" id="{DECEB3AD-2FDA-42C0-DBE1-3C9C3CAE1477}"/>
              </a:ext>
            </a:extLst>
          </p:cNvPr>
          <p:cNvSpPr txBox="1">
            <a:spLocks/>
          </p:cNvSpPr>
          <p:nvPr/>
        </p:nvSpPr>
        <p:spPr>
          <a:xfrm>
            <a:off x="251520" y="1139974"/>
            <a:ext cx="5328592" cy="33843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100" dirty="0">
                <a:solidFill>
                  <a:srgbClr val="2E538E"/>
                </a:solidFill>
              </a:rPr>
              <a:t>Ostravsko navštívilo v roce 2024 více jak 247 tis. hostů HUZ. </a:t>
            </a:r>
          </a:p>
          <a:p>
            <a:pPr algn="just"/>
            <a:r>
              <a:rPr lang="cs-CZ" sz="1100" b="0" dirty="0">
                <a:solidFill>
                  <a:srgbClr val="2E538E"/>
                </a:solidFill>
              </a:rPr>
              <a:t>V roce 2019 to bylo 267 tis</a:t>
            </a:r>
            <a:r>
              <a:rPr lang="cs-CZ" sz="1100" dirty="0">
                <a:solidFill>
                  <a:srgbClr val="2E538E"/>
                </a:solidFill>
              </a:rPr>
              <a:t>.</a:t>
            </a:r>
          </a:p>
          <a:p>
            <a:pPr algn="just"/>
            <a:endParaRPr lang="cs-CZ" sz="1100" dirty="0">
              <a:solidFill>
                <a:srgbClr val="2E538E"/>
              </a:solidFill>
            </a:endParaRPr>
          </a:p>
          <a:p>
            <a:pPr algn="just"/>
            <a:r>
              <a:rPr lang="cs-CZ" sz="1100" dirty="0">
                <a:solidFill>
                  <a:srgbClr val="2E538E"/>
                </a:solidFill>
              </a:rPr>
              <a:t>Intenzita cestovního ruchu je velmi nízká – pouze 1,66.</a:t>
            </a:r>
          </a:p>
          <a:p>
            <a:pPr algn="just"/>
            <a:endParaRPr lang="cs-CZ" sz="1100" dirty="0">
              <a:solidFill>
                <a:srgbClr val="2E538E"/>
              </a:solidFill>
            </a:endParaRPr>
          </a:p>
          <a:p>
            <a:pPr algn="just"/>
            <a:r>
              <a:rPr lang="cs-CZ" sz="1100" dirty="0">
                <a:solidFill>
                  <a:srgbClr val="2E538E"/>
                </a:solidFill>
              </a:rPr>
              <a:t>56 % návštěvníků v roce 2024 bylo Čechů a </a:t>
            </a:r>
            <a:r>
              <a:rPr lang="cs-CZ" sz="1100" dirty="0">
                <a:solidFill>
                  <a:srgbClr val="E6001E"/>
                </a:solidFill>
              </a:rPr>
              <a:t>44 % tvoří zahraniční hosté</a:t>
            </a:r>
            <a:r>
              <a:rPr lang="cs-CZ" sz="1100" dirty="0">
                <a:solidFill>
                  <a:srgbClr val="2E538E"/>
                </a:solidFill>
              </a:rPr>
              <a:t>.</a:t>
            </a:r>
          </a:p>
          <a:p>
            <a:pPr algn="just"/>
            <a:endParaRPr lang="cs-CZ" sz="1100" dirty="0">
              <a:solidFill>
                <a:srgbClr val="2E538E"/>
              </a:solidFill>
            </a:endParaRPr>
          </a:p>
          <a:p>
            <a:pPr algn="just"/>
            <a:r>
              <a:rPr lang="cs-CZ" sz="1100" dirty="0">
                <a:solidFill>
                  <a:srgbClr val="2E538E"/>
                </a:solidFill>
              </a:rPr>
              <a:t>TOP 6 zahraničních trhů v roce 2024: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100" b="0" dirty="0">
                <a:solidFill>
                  <a:srgbClr val="2E538E"/>
                </a:solidFill>
              </a:rPr>
              <a:t>Slovensko (24 tis.) – nárůst oproti roku 2019 o 4 tis. hostů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100" b="0" dirty="0">
                <a:solidFill>
                  <a:srgbClr val="2E538E"/>
                </a:solidFill>
              </a:rPr>
              <a:t>Polsko (21 tis.)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100" b="0" dirty="0">
                <a:solidFill>
                  <a:srgbClr val="2E538E"/>
                </a:solidFill>
              </a:rPr>
              <a:t>Německo (7 tis.)  - </a:t>
            </a:r>
            <a:r>
              <a:rPr lang="cs-CZ" sz="1100" b="0" dirty="0">
                <a:solidFill>
                  <a:srgbClr val="E6001E"/>
                </a:solidFill>
              </a:rPr>
              <a:t>mírný pokles oproti roku 2019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100" b="0" dirty="0"/>
              <a:t>Ostatní evropské země (6,3 tis.)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100" b="0" dirty="0"/>
              <a:t>Ukrajina (5,9 tis.)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100" b="0" dirty="0"/>
              <a:t>Lotyšsko (5 tis.)</a:t>
            </a:r>
            <a:endParaRPr lang="cs-CZ" sz="1100" b="0" dirty="0">
              <a:highlight>
                <a:srgbClr val="FFFF00"/>
              </a:highlight>
            </a:endParaRPr>
          </a:p>
          <a:p>
            <a:pPr algn="just"/>
            <a:endParaRPr lang="cs-CZ" sz="1100" b="0" dirty="0"/>
          </a:p>
          <a:p>
            <a:endParaRPr lang="cs-CZ" sz="1100" b="0" dirty="0"/>
          </a:p>
        </p:txBody>
      </p:sp>
    </p:spTree>
    <p:extLst>
      <p:ext uri="{BB962C8B-B14F-4D97-AF65-F5344CB8AC3E}">
        <p14:creationId xmlns:p14="http://schemas.microsoft.com/office/powerpoint/2010/main" val="6226733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3C9F4A-97C0-75E5-56AF-E2ABDD0E72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:a16="http://schemas.microsoft.com/office/drawing/2014/main" id="{4416CF9C-97DF-D053-2270-82DCA396A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05978"/>
            <a:ext cx="8496944" cy="709588"/>
          </a:xfrm>
        </p:spPr>
        <p:txBody>
          <a:bodyPr>
            <a:normAutofit/>
          </a:bodyPr>
          <a:lstStyle/>
          <a:p>
            <a:r>
              <a:rPr lang="cs-CZ" dirty="0"/>
              <a:t>Návštěvnost Poodří</a:t>
            </a:r>
            <a:endParaRPr lang="cs-CZ" sz="1600" b="0" dirty="0">
              <a:solidFill>
                <a:srgbClr val="E6001E"/>
              </a:solidFill>
            </a:endParaRPr>
          </a:p>
        </p:txBody>
      </p:sp>
      <p:pic>
        <p:nvPicPr>
          <p:cNvPr id="2" name="Picture 2" descr="Poodří - Moravské Kravařsko">
            <a:extLst>
              <a:ext uri="{FF2B5EF4-FFF2-40B4-BE49-F238E27FC236}">
                <a16:creationId xmlns:a16="http://schemas.microsoft.com/office/drawing/2014/main" id="{7A5FC29F-9EA1-CA4C-D1A8-60B615119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73735"/>
            <a:ext cx="1152128" cy="387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8C3ACE71-B6D5-DD3B-75D4-205AF60A5856}"/>
              </a:ext>
            </a:extLst>
          </p:cNvPr>
          <p:cNvSpPr/>
          <p:nvPr/>
        </p:nvSpPr>
        <p:spPr>
          <a:xfrm>
            <a:off x="2123728" y="4685020"/>
            <a:ext cx="6120680" cy="2308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cs-CZ" sz="900" dirty="0">
                <a:hlinkClick r:id="rId3"/>
              </a:rPr>
              <a:t>Interaktivní HUZ report 2024 pro oblastní DMO – </a:t>
            </a:r>
            <a:r>
              <a:rPr lang="cs-CZ" sz="900" dirty="0" err="1">
                <a:hlinkClick r:id="rId3"/>
              </a:rPr>
              <a:t>Tourdata</a:t>
            </a:r>
            <a:endParaRPr lang="cs-CZ" sz="900" dirty="0">
              <a:solidFill>
                <a:srgbClr val="1D34FE"/>
              </a:solidFill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0DBDCC0-A66F-C302-BA03-F2A199B3350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9000" r="29000" b="10800"/>
          <a:stretch>
            <a:fillRect/>
          </a:stretch>
        </p:blipFill>
        <p:spPr>
          <a:xfrm>
            <a:off x="5867634" y="731487"/>
            <a:ext cx="2765231" cy="3670545"/>
          </a:xfrm>
          <a:prstGeom prst="rect">
            <a:avLst/>
          </a:prstGeom>
        </p:spPr>
      </p:pic>
      <p:sp>
        <p:nvSpPr>
          <p:cNvPr id="9" name="Zástupný obsah 4">
            <a:extLst>
              <a:ext uri="{FF2B5EF4-FFF2-40B4-BE49-F238E27FC236}">
                <a16:creationId xmlns:a16="http://schemas.microsoft.com/office/drawing/2014/main" id="{C44F0CA8-3086-2C42-D6C9-298EC8008A90}"/>
              </a:ext>
            </a:extLst>
          </p:cNvPr>
          <p:cNvSpPr txBox="1">
            <a:spLocks/>
          </p:cNvSpPr>
          <p:nvPr/>
        </p:nvSpPr>
        <p:spPr>
          <a:xfrm>
            <a:off x="251520" y="1139974"/>
            <a:ext cx="5328592" cy="33843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100" dirty="0">
                <a:solidFill>
                  <a:srgbClr val="2E538E"/>
                </a:solidFill>
              </a:rPr>
              <a:t>Poodří navštívilo v roce 2024 zhruba 34 tis. hostů HUZ. </a:t>
            </a:r>
          </a:p>
          <a:p>
            <a:pPr algn="just"/>
            <a:endParaRPr lang="cs-CZ" sz="1100" dirty="0">
              <a:solidFill>
                <a:srgbClr val="2E538E"/>
              </a:solidFill>
            </a:endParaRPr>
          </a:p>
          <a:p>
            <a:pPr algn="just"/>
            <a:r>
              <a:rPr lang="cs-CZ" sz="1100" dirty="0">
                <a:solidFill>
                  <a:srgbClr val="2E538E"/>
                </a:solidFill>
              </a:rPr>
              <a:t>Intenzita cestovního ruchu je velmi nízká – pouze 3,32.</a:t>
            </a:r>
          </a:p>
          <a:p>
            <a:pPr algn="just"/>
            <a:endParaRPr lang="cs-CZ" sz="1100" dirty="0">
              <a:solidFill>
                <a:srgbClr val="2E538E"/>
              </a:solidFill>
            </a:endParaRPr>
          </a:p>
          <a:p>
            <a:pPr algn="just"/>
            <a:r>
              <a:rPr lang="cs-CZ" sz="1100" dirty="0">
                <a:solidFill>
                  <a:srgbClr val="2E538E"/>
                </a:solidFill>
              </a:rPr>
              <a:t>85 % návštěvníků v roce 2024 bylo Čechů.</a:t>
            </a:r>
          </a:p>
          <a:p>
            <a:pPr algn="just"/>
            <a:endParaRPr lang="cs-CZ" sz="1100" dirty="0">
              <a:solidFill>
                <a:srgbClr val="2E538E"/>
              </a:solidFill>
            </a:endParaRPr>
          </a:p>
          <a:p>
            <a:pPr algn="just"/>
            <a:r>
              <a:rPr lang="cs-CZ" sz="1100" dirty="0">
                <a:solidFill>
                  <a:srgbClr val="2E538E"/>
                </a:solidFill>
              </a:rPr>
              <a:t>Návštěvnost je nejvyšší ve 3. Q.</a:t>
            </a:r>
          </a:p>
          <a:p>
            <a:pPr algn="just"/>
            <a:endParaRPr lang="cs-CZ" sz="1100" dirty="0">
              <a:solidFill>
                <a:srgbClr val="2E538E"/>
              </a:solidFill>
            </a:endParaRPr>
          </a:p>
          <a:p>
            <a:pPr algn="just"/>
            <a:r>
              <a:rPr lang="cs-CZ" sz="1100" dirty="0">
                <a:solidFill>
                  <a:srgbClr val="2E538E"/>
                </a:solidFill>
              </a:rPr>
              <a:t>TOP 2 zahraniční trhy v roce 2024: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100" b="0" dirty="0">
                <a:solidFill>
                  <a:srgbClr val="2E538E"/>
                </a:solidFill>
              </a:rPr>
              <a:t>Polsko (1,3 tis.)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100" b="0" dirty="0">
                <a:solidFill>
                  <a:srgbClr val="2E538E"/>
                </a:solidFill>
              </a:rPr>
              <a:t>Slovensko (1,3 tis.)</a:t>
            </a:r>
            <a:endParaRPr lang="cs-CZ" sz="1100" b="0" dirty="0">
              <a:solidFill>
                <a:srgbClr val="E6001E"/>
              </a:solidFill>
            </a:endParaRPr>
          </a:p>
          <a:p>
            <a:pPr algn="just"/>
            <a:endParaRPr lang="cs-CZ" sz="1100" b="0" dirty="0">
              <a:solidFill>
                <a:srgbClr val="2E538E"/>
              </a:solidFill>
            </a:endParaRPr>
          </a:p>
          <a:p>
            <a:endParaRPr lang="cs-CZ" sz="1100" b="0" dirty="0"/>
          </a:p>
        </p:txBody>
      </p:sp>
    </p:spTree>
    <p:extLst>
      <p:ext uri="{BB962C8B-B14F-4D97-AF65-F5344CB8AC3E}">
        <p14:creationId xmlns:p14="http://schemas.microsoft.com/office/powerpoint/2010/main" val="34626428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F7499E-FAE9-36A0-6759-C914D926F7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:a16="http://schemas.microsoft.com/office/drawing/2014/main" id="{A5A7728B-C24C-3067-2B82-A21B01153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05978"/>
            <a:ext cx="8496944" cy="709588"/>
          </a:xfrm>
        </p:spPr>
        <p:txBody>
          <a:bodyPr>
            <a:normAutofit/>
          </a:bodyPr>
          <a:lstStyle/>
          <a:p>
            <a:r>
              <a:rPr lang="cs-CZ" dirty="0"/>
              <a:t>Návštěvnost Těšínského Slezska</a:t>
            </a:r>
            <a:endParaRPr lang="cs-CZ" sz="1600" b="0" dirty="0">
              <a:solidFill>
                <a:srgbClr val="E6001E"/>
              </a:solidFill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BD5DF7F8-CA46-24BB-98CF-E8824B690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48797" y="123478"/>
            <a:ext cx="1191222" cy="45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E5422B64-ABAF-A876-2274-1047FD204145}"/>
              </a:ext>
            </a:extLst>
          </p:cNvPr>
          <p:cNvSpPr/>
          <p:nvPr/>
        </p:nvSpPr>
        <p:spPr>
          <a:xfrm>
            <a:off x="2123728" y="4685020"/>
            <a:ext cx="6120680" cy="2308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cs-CZ" sz="900" dirty="0">
                <a:hlinkClick r:id="rId3"/>
              </a:rPr>
              <a:t>Interaktivní HUZ report 2024 pro oblastní DMO – </a:t>
            </a:r>
            <a:r>
              <a:rPr lang="cs-CZ" sz="900" dirty="0" err="1">
                <a:hlinkClick r:id="rId3"/>
              </a:rPr>
              <a:t>Tourdata</a:t>
            </a:r>
            <a:endParaRPr lang="cs-CZ" sz="900" dirty="0">
              <a:solidFill>
                <a:srgbClr val="1D34FE"/>
              </a:solidFill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8EDFCF8-0557-9395-766B-8016E8E0BC5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9000" r="29000" b="10800"/>
          <a:stretch>
            <a:fillRect/>
          </a:stretch>
        </p:blipFill>
        <p:spPr>
          <a:xfrm>
            <a:off x="5854306" y="731489"/>
            <a:ext cx="2765230" cy="3670542"/>
          </a:xfrm>
          <a:prstGeom prst="rect">
            <a:avLst/>
          </a:prstGeom>
        </p:spPr>
      </p:pic>
      <p:sp>
        <p:nvSpPr>
          <p:cNvPr id="7" name="Zástupný obsah 4">
            <a:extLst>
              <a:ext uri="{FF2B5EF4-FFF2-40B4-BE49-F238E27FC236}">
                <a16:creationId xmlns:a16="http://schemas.microsoft.com/office/drawing/2014/main" id="{0AB30941-46B3-FD14-5CD4-2372B3B8A817}"/>
              </a:ext>
            </a:extLst>
          </p:cNvPr>
          <p:cNvSpPr txBox="1">
            <a:spLocks/>
          </p:cNvSpPr>
          <p:nvPr/>
        </p:nvSpPr>
        <p:spPr>
          <a:xfrm>
            <a:off x="251520" y="1139974"/>
            <a:ext cx="5328592" cy="33843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100" dirty="0">
                <a:solidFill>
                  <a:srgbClr val="2E538E"/>
                </a:solidFill>
              </a:rPr>
              <a:t>Těšínské Slezsko navštívilo v roce 2024 zhruba 140 tis. hostů HUZ. </a:t>
            </a:r>
          </a:p>
          <a:p>
            <a:pPr algn="just"/>
            <a:r>
              <a:rPr lang="cs-CZ" sz="1100" b="0" dirty="0">
                <a:solidFill>
                  <a:srgbClr val="2E538E"/>
                </a:solidFill>
              </a:rPr>
              <a:t>V roce 2019 to bylo 137 tis</a:t>
            </a:r>
            <a:r>
              <a:rPr lang="cs-CZ" sz="1100" dirty="0">
                <a:solidFill>
                  <a:srgbClr val="2E538E"/>
                </a:solidFill>
              </a:rPr>
              <a:t>.</a:t>
            </a:r>
          </a:p>
          <a:p>
            <a:pPr algn="just"/>
            <a:endParaRPr lang="cs-CZ" sz="1100" dirty="0">
              <a:solidFill>
                <a:srgbClr val="2E538E"/>
              </a:solidFill>
            </a:endParaRPr>
          </a:p>
          <a:p>
            <a:pPr algn="just"/>
            <a:r>
              <a:rPr lang="cs-CZ" sz="1100" dirty="0">
                <a:solidFill>
                  <a:srgbClr val="2E538E"/>
                </a:solidFill>
              </a:rPr>
              <a:t>Intenzita cestovního ruchu je velmi nízká – pouze 3,32.</a:t>
            </a:r>
          </a:p>
          <a:p>
            <a:pPr algn="just"/>
            <a:endParaRPr lang="cs-CZ" sz="1100" dirty="0">
              <a:solidFill>
                <a:srgbClr val="2E538E"/>
              </a:solidFill>
            </a:endParaRPr>
          </a:p>
          <a:p>
            <a:pPr algn="just"/>
            <a:r>
              <a:rPr lang="cs-CZ" sz="1100" dirty="0">
                <a:solidFill>
                  <a:srgbClr val="2E538E"/>
                </a:solidFill>
              </a:rPr>
              <a:t>85 % návštěvníků v roce 2024 bylo Čechů.</a:t>
            </a:r>
          </a:p>
          <a:p>
            <a:pPr algn="just"/>
            <a:endParaRPr lang="cs-CZ" sz="1100" dirty="0">
              <a:solidFill>
                <a:srgbClr val="2E538E"/>
              </a:solidFill>
            </a:endParaRPr>
          </a:p>
          <a:p>
            <a:pPr algn="just"/>
            <a:r>
              <a:rPr lang="cs-CZ" sz="1100" dirty="0">
                <a:solidFill>
                  <a:srgbClr val="2E538E"/>
                </a:solidFill>
              </a:rPr>
              <a:t>Návštěvnost je nejvyšší ve 3. Q.</a:t>
            </a:r>
          </a:p>
          <a:p>
            <a:pPr algn="just"/>
            <a:endParaRPr lang="cs-CZ" sz="1100" dirty="0">
              <a:solidFill>
                <a:srgbClr val="2E538E"/>
              </a:solidFill>
            </a:endParaRPr>
          </a:p>
          <a:p>
            <a:pPr algn="just"/>
            <a:r>
              <a:rPr lang="cs-CZ" sz="1100" dirty="0">
                <a:solidFill>
                  <a:srgbClr val="2E538E"/>
                </a:solidFill>
              </a:rPr>
              <a:t>TOP 2 zahraniční trhy v roce 2024: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100" b="0" dirty="0">
                <a:solidFill>
                  <a:srgbClr val="2E538E"/>
                </a:solidFill>
              </a:rPr>
              <a:t>Polsko (1,3 tis.)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100" b="0" dirty="0">
                <a:solidFill>
                  <a:srgbClr val="2E538E"/>
                </a:solidFill>
              </a:rPr>
              <a:t>Slovensko (1,3 tis.)</a:t>
            </a:r>
            <a:endParaRPr lang="cs-CZ" sz="1100" b="0" dirty="0">
              <a:solidFill>
                <a:srgbClr val="E6001E"/>
              </a:solidFill>
            </a:endParaRPr>
          </a:p>
          <a:p>
            <a:pPr algn="just"/>
            <a:endParaRPr lang="cs-CZ" sz="1100" b="0" dirty="0">
              <a:solidFill>
                <a:srgbClr val="2E538E"/>
              </a:solidFill>
            </a:endParaRPr>
          </a:p>
          <a:p>
            <a:endParaRPr lang="cs-CZ" sz="1100" b="0" dirty="0"/>
          </a:p>
        </p:txBody>
      </p:sp>
    </p:spTree>
    <p:extLst>
      <p:ext uri="{BB962C8B-B14F-4D97-AF65-F5344CB8AC3E}">
        <p14:creationId xmlns:p14="http://schemas.microsoft.com/office/powerpoint/2010/main" val="8011564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:a16="http://schemas.microsoft.com/office/drawing/2014/main" id="{B5FE70C8-C194-4EA5-839F-6338F6CFB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05978"/>
            <a:ext cx="8496944" cy="709588"/>
          </a:xfrm>
        </p:spPr>
        <p:txBody>
          <a:bodyPr>
            <a:normAutofit/>
          </a:bodyPr>
          <a:lstStyle/>
          <a:p>
            <a:r>
              <a:rPr lang="cs-CZ" dirty="0"/>
              <a:t>Návštěvnost turistických cílů 2024</a:t>
            </a:r>
            <a:endParaRPr lang="cs-CZ" sz="1600" b="0" u="sng" dirty="0">
              <a:solidFill>
                <a:srgbClr val="E6001E"/>
              </a:solidFill>
            </a:endParaRPr>
          </a:p>
        </p:txBody>
      </p:sp>
      <p:sp>
        <p:nvSpPr>
          <p:cNvPr id="7" name="Zástupný obsah 4">
            <a:extLst>
              <a:ext uri="{FF2B5EF4-FFF2-40B4-BE49-F238E27FC236}">
                <a16:creationId xmlns:a16="http://schemas.microsoft.com/office/drawing/2014/main" id="{8BE589E8-3893-4AE1-A19B-9F76B8427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5" y="987574"/>
            <a:ext cx="8280921" cy="3384376"/>
          </a:xfrm>
        </p:spPr>
        <p:txBody>
          <a:bodyPr>
            <a:noAutofit/>
          </a:bodyPr>
          <a:lstStyle/>
          <a:p>
            <a:r>
              <a:rPr lang="cs-CZ" sz="1100" dirty="0"/>
              <a:t>Celkově je v databázi Moravskoslezského kraje 90 významných turistických cílů s celkovou návštěvností 3,7 mil. </a:t>
            </a:r>
          </a:p>
          <a:p>
            <a:r>
              <a:rPr lang="cs-CZ" sz="1100" b="0" dirty="0"/>
              <a:t>V roce 2019 bylo v databázi 61 cílů a celková návštěvnost byla 3,6 mil.</a:t>
            </a:r>
          </a:p>
          <a:p>
            <a:endParaRPr lang="cs-CZ" sz="1100" dirty="0"/>
          </a:p>
          <a:p>
            <a:r>
              <a:rPr lang="cs-CZ" sz="1100" dirty="0"/>
              <a:t>V databázi turistických cílů mají největší zastoupení cíle v kategorii: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100" dirty="0"/>
              <a:t>Muzea a galerie (22 subjektů)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100" dirty="0"/>
              <a:t>Hrady a zámky (16 subjektů)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100" dirty="0"/>
              <a:t>Věda a technika (16 subjektů)</a:t>
            </a:r>
          </a:p>
          <a:p>
            <a:endParaRPr lang="cs-CZ" sz="1100" dirty="0"/>
          </a:p>
          <a:p>
            <a:r>
              <a:rPr lang="cs-CZ" sz="1000" b="0" i="1" dirty="0"/>
              <a:t>Pozn.: Databázi cílů vyplňují manažeři DMO, odborným garantem je kraj / krajská centrála. Zpracování a výstupy zajišťuje Institut turismu agentury CzechTourism. </a:t>
            </a:r>
          </a:p>
          <a:p>
            <a:r>
              <a:rPr lang="cs-CZ" sz="1000" b="0" i="1" dirty="0"/>
              <a:t>V databázi jsou uvedeny pouze turistické cíle dle stanovené metodiky, ke kterým jsou k dispozici relevantní údaje o návštěvnosti (prodej vstupenek, sčítače a podobně).</a:t>
            </a:r>
          </a:p>
          <a:p>
            <a:endParaRPr lang="cs-CZ" sz="1100" b="0" dirty="0"/>
          </a:p>
          <a:p>
            <a:endParaRPr lang="cs-CZ" sz="1100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E3C4588B-2672-84B8-D2A0-DEFE0890ED6F}"/>
              </a:ext>
            </a:extLst>
          </p:cNvPr>
          <p:cNvSpPr/>
          <p:nvPr/>
        </p:nvSpPr>
        <p:spPr>
          <a:xfrm>
            <a:off x="2123728" y="4685020"/>
            <a:ext cx="6120680" cy="2308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cs-CZ" sz="900" dirty="0">
                <a:hlinkClick r:id="rId2"/>
              </a:rPr>
              <a:t>Návštěvnost turistických cílů 2024: Moravskoslezský kraj – </a:t>
            </a:r>
            <a:r>
              <a:rPr lang="cs-CZ" sz="900" dirty="0" err="1">
                <a:hlinkClick r:id="rId2"/>
              </a:rPr>
              <a:t>Tourdata</a:t>
            </a:r>
            <a:endParaRPr lang="cs-CZ" sz="900" dirty="0">
              <a:solidFill>
                <a:srgbClr val="1D34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212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0219BF-45B8-DC1B-3871-A1CEDD2F45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C1A225-58AC-D9AF-E8EA-342B61C05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05978"/>
            <a:ext cx="8496944" cy="475561"/>
          </a:xfrm>
        </p:spPr>
        <p:txBody>
          <a:bodyPr>
            <a:normAutofit/>
          </a:bodyPr>
          <a:lstStyle/>
          <a:p>
            <a:r>
              <a:rPr lang="cs-CZ" dirty="0"/>
              <a:t>Řízení a koordinace cestovního ruchu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624F7CC-5215-6719-1DE1-B94353566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5" y="771550"/>
            <a:ext cx="8064895" cy="3744416"/>
          </a:xfrm>
        </p:spPr>
        <p:txBody>
          <a:bodyPr>
            <a:normAutofit/>
          </a:bodyPr>
          <a:lstStyle/>
          <a:p>
            <a:pPr algn="ctr"/>
            <a:endParaRPr lang="cs-CZ" sz="1600" i="1" dirty="0">
              <a:solidFill>
                <a:srgbClr val="E6001E"/>
              </a:solidFill>
            </a:endParaRPr>
          </a:p>
          <a:p>
            <a:pPr algn="ctr"/>
            <a:r>
              <a:rPr lang="cs-CZ" sz="1600" i="1" dirty="0">
                <a:solidFill>
                  <a:srgbClr val="E6001E"/>
                </a:solidFill>
              </a:rPr>
              <a:t>SPOLUPRÁCE </a:t>
            </a:r>
          </a:p>
          <a:p>
            <a:pPr algn="ctr"/>
            <a:r>
              <a:rPr lang="cs-CZ" sz="1600" i="1" dirty="0">
                <a:solidFill>
                  <a:srgbClr val="E6001E"/>
                </a:solidFill>
              </a:rPr>
              <a:t>Kraj – MST – oblastní DMO </a:t>
            </a:r>
          </a:p>
          <a:p>
            <a:pPr algn="ctr"/>
            <a:r>
              <a:rPr lang="cs-CZ" sz="1600" i="1" dirty="0">
                <a:solidFill>
                  <a:srgbClr val="E6001E"/>
                </a:solidFill>
              </a:rPr>
              <a:t>základ růstu regionální konkurenceschopnosti.</a:t>
            </a:r>
          </a:p>
          <a:p>
            <a:pPr algn="ctr"/>
            <a:endParaRPr lang="cs-CZ" sz="1600" i="1" dirty="0">
              <a:solidFill>
                <a:srgbClr val="E6001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Krajská úroveň: strategické plánování a koordinace projektů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MST: koordinace projektů, aktivity na zahraničních trzích, marketing, datové podklady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DMO úroveň: produktový rozvoj, cílený marketing, spolupráce s podnikateli a zástupci obcí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Cíl: integrované řízení destinace → vyšší efektivita a viditelnost kraje</a:t>
            </a:r>
            <a:endParaRPr lang="cs-CZ" sz="1400" i="1" dirty="0">
              <a:solidFill>
                <a:srgbClr val="E6001E"/>
              </a:solidFill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99C2EBE-352C-3BA4-CDE6-88760C1642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5102423"/>
              </p:ext>
            </p:extLst>
          </p:nvPr>
        </p:nvGraphicFramePr>
        <p:xfrm>
          <a:off x="6876256" y="339502"/>
          <a:ext cx="2111896" cy="203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49482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:a16="http://schemas.microsoft.com/office/drawing/2014/main" id="{B5FE70C8-C194-4EA5-839F-6338F6CFB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05978"/>
            <a:ext cx="8496944" cy="709588"/>
          </a:xfrm>
        </p:spPr>
        <p:txBody>
          <a:bodyPr>
            <a:normAutofit/>
          </a:bodyPr>
          <a:lstStyle/>
          <a:p>
            <a:r>
              <a:rPr lang="cs-CZ" dirty="0"/>
              <a:t>TOP 10 cílů</a:t>
            </a:r>
            <a:br>
              <a:rPr lang="cs-CZ" dirty="0"/>
            </a:br>
            <a:endParaRPr lang="cs-CZ" sz="1600" b="0" u="sng" dirty="0">
              <a:solidFill>
                <a:srgbClr val="E6001E"/>
              </a:solidFill>
            </a:endParaRP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5FDE959B-0476-42F5-966A-5D9121C64EFD}"/>
              </a:ext>
            </a:extLst>
          </p:cNvPr>
          <p:cNvSpPr/>
          <p:nvPr/>
        </p:nvSpPr>
        <p:spPr>
          <a:xfrm>
            <a:off x="2123728" y="4685020"/>
            <a:ext cx="6120680" cy="2308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cs-CZ" sz="900" dirty="0">
                <a:solidFill>
                  <a:srgbClr val="1D34FE"/>
                </a:solidFill>
              </a:rPr>
              <a:t>Návštěvnost turistických cílů: https://tourdata.cz/data/navstevnost-turistickych-cilu-kralovehradecky-kraj/</a:t>
            </a:r>
          </a:p>
        </p:txBody>
      </p:sp>
      <p:sp>
        <p:nvSpPr>
          <p:cNvPr id="10" name="Zástupný obsah 4">
            <a:extLst>
              <a:ext uri="{FF2B5EF4-FFF2-40B4-BE49-F238E27FC236}">
                <a16:creationId xmlns:a16="http://schemas.microsoft.com/office/drawing/2014/main" id="{4F103BEC-BB58-457B-8CEC-B82A824BA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1" y="987574"/>
            <a:ext cx="2232247" cy="3384376"/>
          </a:xfrm>
        </p:spPr>
        <p:txBody>
          <a:bodyPr>
            <a:no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cs-CZ" sz="1000" dirty="0">
                <a:solidFill>
                  <a:srgbClr val="2E538E"/>
                </a:solidFill>
              </a:rPr>
              <a:t>Dolní Vítkovice 931 tis. </a:t>
            </a:r>
            <a:r>
              <a:rPr lang="cs-CZ" sz="1000" b="0" dirty="0">
                <a:solidFill>
                  <a:srgbClr val="E6001E"/>
                </a:solidFill>
              </a:rPr>
              <a:t>(v roce 2019 1,4 mil)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000" dirty="0">
                <a:solidFill>
                  <a:srgbClr val="2E538E"/>
                </a:solidFill>
              </a:rPr>
              <a:t>ZOO Ostrava 631 tis. </a:t>
            </a:r>
            <a:r>
              <a:rPr lang="cs-CZ" sz="1000" b="0" dirty="0">
                <a:solidFill>
                  <a:srgbClr val="2E538E"/>
                </a:solidFill>
              </a:rPr>
              <a:t>(v roce 2019 580 tis.)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000" dirty="0">
                <a:solidFill>
                  <a:srgbClr val="2E538E"/>
                </a:solidFill>
              </a:rPr>
              <a:t>Lysá hora 293 tis. 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000" dirty="0">
                <a:solidFill>
                  <a:srgbClr val="2E538E"/>
                </a:solidFill>
              </a:rPr>
              <a:t>Dino park Ostrava 154 tis.</a:t>
            </a:r>
            <a:r>
              <a:rPr lang="cs-CZ" sz="1000" b="0" dirty="0">
                <a:solidFill>
                  <a:srgbClr val="2E538E"/>
                </a:solidFill>
              </a:rPr>
              <a:t> (v roce 2019 155 tis.)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000" dirty="0">
                <a:solidFill>
                  <a:srgbClr val="2E538E"/>
                </a:solidFill>
              </a:rPr>
              <a:t>Stezka Valaška 129 tis.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000" dirty="0">
                <a:solidFill>
                  <a:srgbClr val="2E538E"/>
                </a:solidFill>
              </a:rPr>
              <a:t>Slezskoostravský hrad 104 tis. </a:t>
            </a:r>
            <a:r>
              <a:rPr lang="cs-CZ" sz="1000" b="0" dirty="0">
                <a:solidFill>
                  <a:srgbClr val="2E538E"/>
                </a:solidFill>
              </a:rPr>
              <a:t>(v roce 2019 110 tis.)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000" dirty="0" err="1">
                <a:solidFill>
                  <a:srgbClr val="2E538E"/>
                </a:solidFill>
              </a:rPr>
              <a:t>Landek</a:t>
            </a:r>
            <a:r>
              <a:rPr lang="cs-CZ" sz="1000" dirty="0">
                <a:solidFill>
                  <a:srgbClr val="2E538E"/>
                </a:solidFill>
              </a:rPr>
              <a:t> Park 99 tis. </a:t>
            </a:r>
            <a:r>
              <a:rPr lang="cs-CZ" sz="1000" b="0" dirty="0">
                <a:solidFill>
                  <a:srgbClr val="E6001E"/>
                </a:solidFill>
              </a:rPr>
              <a:t>(v roce 2019 305 tis.)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000" dirty="0">
                <a:solidFill>
                  <a:srgbClr val="2E538E"/>
                </a:solidFill>
              </a:rPr>
              <a:t>Muzeum nákladních automobilů Tatra 94 tis.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000" dirty="0">
                <a:solidFill>
                  <a:srgbClr val="2E538E"/>
                </a:solidFill>
              </a:rPr>
              <a:t>Centrum Černá Louka 87 tis.  </a:t>
            </a:r>
            <a:r>
              <a:rPr lang="cs-CZ" sz="1000" b="0" dirty="0">
                <a:solidFill>
                  <a:srgbClr val="E6001E"/>
                </a:solidFill>
              </a:rPr>
              <a:t>(v roce 2019 215 tis.)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000" dirty="0">
                <a:solidFill>
                  <a:srgbClr val="2E538E"/>
                </a:solidFill>
              </a:rPr>
              <a:t>Technické muzeum Tatra (90 tis.)</a:t>
            </a:r>
          </a:p>
          <a:p>
            <a:endParaRPr lang="cs-CZ" sz="1100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DCB0B73B-0A28-31DB-9A08-DD20AD3F24F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5001"/>
          <a:stretch>
            <a:fillRect/>
          </a:stretch>
        </p:blipFill>
        <p:spPr>
          <a:xfrm>
            <a:off x="2627784" y="843558"/>
            <a:ext cx="6370626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4098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24278E-8C7A-7043-5922-4E5BF74598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6A67AC75-66EE-C0F9-D712-344796032AC9}"/>
              </a:ext>
            </a:extLst>
          </p:cNvPr>
          <p:cNvSpPr/>
          <p:nvPr/>
        </p:nvSpPr>
        <p:spPr>
          <a:xfrm>
            <a:off x="2123728" y="4685020"/>
            <a:ext cx="6120680" cy="2308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cs-CZ" sz="900" dirty="0">
                <a:hlinkClick r:id="rId2"/>
              </a:rPr>
              <a:t>Návštěvnost turistických cílů 2024: Moravskoslezský kraj – </a:t>
            </a:r>
            <a:r>
              <a:rPr lang="cs-CZ" sz="900" dirty="0" err="1">
                <a:hlinkClick r:id="rId2"/>
              </a:rPr>
              <a:t>Tourdata</a:t>
            </a:r>
            <a:endParaRPr lang="cs-CZ" sz="900" dirty="0">
              <a:solidFill>
                <a:srgbClr val="1D34FE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63C31BD-5510-690D-CBB3-6097C59BF40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5001"/>
          <a:stretch>
            <a:fillRect/>
          </a:stretch>
        </p:blipFill>
        <p:spPr>
          <a:xfrm>
            <a:off x="323527" y="0"/>
            <a:ext cx="8485583" cy="4507940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4A27DDAD-D1E6-C375-746E-67B759B5C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1470"/>
            <a:ext cx="1547664" cy="474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1646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838F38-6122-9788-1C01-228989B962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2151EC85-A745-8490-44C5-0DC03BD3623F}"/>
              </a:ext>
            </a:extLst>
          </p:cNvPr>
          <p:cNvSpPr/>
          <p:nvPr/>
        </p:nvSpPr>
        <p:spPr>
          <a:xfrm>
            <a:off x="2123728" y="4685020"/>
            <a:ext cx="6120680" cy="2308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cs-CZ" sz="900" dirty="0">
                <a:hlinkClick r:id="rId2"/>
              </a:rPr>
              <a:t>Návštěvnost turistických cílů 2024: Moravskoslezský kraj – </a:t>
            </a:r>
            <a:r>
              <a:rPr lang="cs-CZ" sz="900" dirty="0" err="1">
                <a:hlinkClick r:id="rId2"/>
              </a:rPr>
              <a:t>Tourdata</a:t>
            </a:r>
            <a:endParaRPr lang="cs-CZ" sz="900" dirty="0">
              <a:solidFill>
                <a:srgbClr val="1D34FE"/>
              </a:solidFill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6E208B1-AAAE-5129-2D8A-B11B393B465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2201"/>
          <a:stretch>
            <a:fillRect/>
          </a:stretch>
        </p:blipFill>
        <p:spPr>
          <a:xfrm>
            <a:off x="332165" y="20518"/>
            <a:ext cx="8447552" cy="4635566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02DCCAB1-A269-FB1E-E67A-59E8E7AF0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740352" y="76033"/>
            <a:ext cx="1071483" cy="474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6496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6301F8-2F03-C2DA-879E-A7326BC788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3B3240CD-A71D-6A17-E11D-8180DFC023A1}"/>
              </a:ext>
            </a:extLst>
          </p:cNvPr>
          <p:cNvSpPr/>
          <p:nvPr/>
        </p:nvSpPr>
        <p:spPr>
          <a:xfrm>
            <a:off x="2123728" y="4685020"/>
            <a:ext cx="6120680" cy="2308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cs-CZ" sz="900" dirty="0">
                <a:hlinkClick r:id="rId2"/>
              </a:rPr>
              <a:t>Návštěvnost turistických cílů 2024: Moravskoslezský kraj – </a:t>
            </a:r>
            <a:r>
              <a:rPr lang="cs-CZ" sz="900" dirty="0" err="1">
                <a:hlinkClick r:id="rId2"/>
              </a:rPr>
              <a:t>Tourdata</a:t>
            </a:r>
            <a:endParaRPr lang="cs-CZ" sz="900" dirty="0">
              <a:solidFill>
                <a:srgbClr val="1D34FE"/>
              </a:solidFill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284342E7-74C1-D49D-7967-AC0B285988D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3601"/>
          <a:stretch>
            <a:fillRect/>
          </a:stretch>
        </p:blipFill>
        <p:spPr>
          <a:xfrm>
            <a:off x="323850" y="0"/>
            <a:ext cx="8496299" cy="4587974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E42C835C-8D1A-5335-E93A-CA868FD60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36295" y="205978"/>
            <a:ext cx="1646257" cy="21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7960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27D88C-061C-B19B-B583-60E9389EA0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121F442B-D1D2-212C-E55C-9B8D235817D1}"/>
              </a:ext>
            </a:extLst>
          </p:cNvPr>
          <p:cNvSpPr/>
          <p:nvPr/>
        </p:nvSpPr>
        <p:spPr>
          <a:xfrm>
            <a:off x="2123728" y="4685020"/>
            <a:ext cx="6120680" cy="2308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cs-CZ" sz="900" dirty="0">
                <a:hlinkClick r:id="rId2"/>
              </a:rPr>
              <a:t>Návštěvnost turistických cílů 2024: Moravskoslezský kraj – </a:t>
            </a:r>
            <a:r>
              <a:rPr lang="cs-CZ" sz="900" dirty="0" err="1">
                <a:hlinkClick r:id="rId2"/>
              </a:rPr>
              <a:t>Tourdata</a:t>
            </a:r>
            <a:endParaRPr lang="cs-CZ" sz="900" dirty="0">
              <a:solidFill>
                <a:srgbClr val="1D34FE"/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CAFBD2E-9FD5-595C-11DC-8B04B2A4C13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3601"/>
          <a:stretch>
            <a:fillRect/>
          </a:stretch>
        </p:blipFill>
        <p:spPr>
          <a:xfrm>
            <a:off x="361664" y="229"/>
            <a:ext cx="8420672" cy="4547136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A7057F28-A42C-4BAC-581F-89561CF57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27221" y="61962"/>
            <a:ext cx="1634373" cy="349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8659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10F00C-FD65-137C-1562-A8F0A50BE4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3556848B-971C-6676-9602-595B966B87E5}"/>
              </a:ext>
            </a:extLst>
          </p:cNvPr>
          <p:cNvSpPr/>
          <p:nvPr/>
        </p:nvSpPr>
        <p:spPr>
          <a:xfrm>
            <a:off x="2123728" y="4685020"/>
            <a:ext cx="6120680" cy="2308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cs-CZ" sz="900" dirty="0">
                <a:hlinkClick r:id="rId2"/>
              </a:rPr>
              <a:t>Návštěvnost turistických cílů 2024: Moravskoslezský kraj – </a:t>
            </a:r>
            <a:r>
              <a:rPr lang="cs-CZ" sz="900" dirty="0" err="1">
                <a:hlinkClick r:id="rId2"/>
              </a:rPr>
              <a:t>Tourdata</a:t>
            </a:r>
            <a:endParaRPr lang="cs-CZ" sz="900" dirty="0">
              <a:solidFill>
                <a:srgbClr val="1D34FE"/>
              </a:solidFill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D9F1B4B6-F2F3-92D2-C197-82DB04220FA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3601"/>
          <a:stretch>
            <a:fillRect/>
          </a:stretch>
        </p:blipFill>
        <p:spPr>
          <a:xfrm>
            <a:off x="342127" y="0"/>
            <a:ext cx="8459745" cy="4568235"/>
          </a:xfrm>
          <a:prstGeom prst="rect">
            <a:avLst/>
          </a:prstGeom>
        </p:spPr>
      </p:pic>
      <p:pic>
        <p:nvPicPr>
          <p:cNvPr id="2" name="Picture 2" descr="Poodří - Moravské Kravařsko">
            <a:extLst>
              <a:ext uri="{FF2B5EF4-FFF2-40B4-BE49-F238E27FC236}">
                <a16:creationId xmlns:a16="http://schemas.microsoft.com/office/drawing/2014/main" id="{609800FA-E282-E21F-BD4F-5D970B3AC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3992"/>
            <a:ext cx="1152128" cy="387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3614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A184F3-DE3F-DD8A-ADD4-55F2A732ED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BA010B8C-7797-9928-85E7-3D99925E83CA}"/>
              </a:ext>
            </a:extLst>
          </p:cNvPr>
          <p:cNvSpPr/>
          <p:nvPr/>
        </p:nvSpPr>
        <p:spPr>
          <a:xfrm>
            <a:off x="2123728" y="4685020"/>
            <a:ext cx="6120680" cy="2308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cs-CZ" sz="900" dirty="0">
                <a:hlinkClick r:id="rId2"/>
              </a:rPr>
              <a:t>Návštěvnost turistických cílů 2024: Moravskoslezský kraj – </a:t>
            </a:r>
            <a:r>
              <a:rPr lang="cs-CZ" sz="900" dirty="0" err="1">
                <a:hlinkClick r:id="rId2"/>
              </a:rPr>
              <a:t>Tourdata</a:t>
            </a:r>
            <a:endParaRPr lang="cs-CZ" sz="900" dirty="0">
              <a:solidFill>
                <a:srgbClr val="1D34FE"/>
              </a:solidFill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204625F9-8DB4-18BA-6262-2C4BECC27A1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3601"/>
          <a:stretch>
            <a:fillRect/>
          </a:stretch>
        </p:blipFill>
        <p:spPr>
          <a:xfrm>
            <a:off x="359597" y="22212"/>
            <a:ext cx="8424805" cy="4549368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24C258A6-D0CE-198E-D191-3C187D5B9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740352" y="22212"/>
            <a:ext cx="1191222" cy="45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3850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:a16="http://schemas.microsoft.com/office/drawing/2014/main" id="{B5FE70C8-C194-4EA5-839F-6338F6CFB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05978"/>
            <a:ext cx="8496944" cy="709588"/>
          </a:xfrm>
        </p:spPr>
        <p:txBody>
          <a:bodyPr>
            <a:normAutofit/>
          </a:bodyPr>
          <a:lstStyle/>
          <a:p>
            <a:r>
              <a:rPr lang="cs-CZ" dirty="0"/>
              <a:t>Intenzita a hustota cestovního ruchu</a:t>
            </a:r>
            <a:endParaRPr lang="cs-CZ" sz="1600" b="0" u="sng" dirty="0">
              <a:solidFill>
                <a:srgbClr val="E6001E"/>
              </a:solidFill>
            </a:endParaRPr>
          </a:p>
        </p:txBody>
      </p:sp>
      <p:sp>
        <p:nvSpPr>
          <p:cNvPr id="8" name="Zástupný obsah 4">
            <a:extLst>
              <a:ext uri="{FF2B5EF4-FFF2-40B4-BE49-F238E27FC236}">
                <a16:creationId xmlns:a16="http://schemas.microsoft.com/office/drawing/2014/main" id="{70A8D9CE-15A1-4590-8458-A3292233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987574"/>
            <a:ext cx="2134616" cy="3384376"/>
          </a:xfrm>
        </p:spPr>
        <p:txBody>
          <a:bodyPr>
            <a:noAutofit/>
          </a:bodyPr>
          <a:lstStyle/>
          <a:p>
            <a:r>
              <a:rPr lang="cs-CZ" sz="1100" b="0" dirty="0"/>
              <a:t>Intenzita je mezinárodní ukazatel, který reflektuje poměr mezi počtem přenocování hostů a počtem obyvatel.</a:t>
            </a:r>
          </a:p>
          <a:p>
            <a:r>
              <a:rPr lang="cs-CZ" sz="1100" dirty="0"/>
              <a:t>Moravskoslezský kraj v porovnání s ostatními kraji je na 12. příčce. </a:t>
            </a:r>
          </a:p>
          <a:p>
            <a:endParaRPr lang="cs-CZ" sz="1100" b="0" dirty="0"/>
          </a:p>
          <a:p>
            <a:r>
              <a:rPr lang="cs-CZ" sz="1100" dirty="0"/>
              <a:t>V roce 2024 byla intenzita MSK 2,32. Přiblížila se k hodnotě roku 2019 (2,37).</a:t>
            </a:r>
          </a:p>
          <a:p>
            <a:endParaRPr lang="cs-CZ" sz="1100" b="0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242FA8B-46AF-7D9C-915D-05A60BEA6E8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476" r="7476" b="15001"/>
          <a:stretch>
            <a:fillRect/>
          </a:stretch>
        </p:blipFill>
        <p:spPr>
          <a:xfrm>
            <a:off x="2483768" y="915566"/>
            <a:ext cx="6074296" cy="3414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6513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:a16="http://schemas.microsoft.com/office/drawing/2014/main" id="{B5FE70C8-C194-4EA5-839F-6338F6CFB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05978"/>
            <a:ext cx="8496944" cy="709588"/>
          </a:xfrm>
        </p:spPr>
        <p:txBody>
          <a:bodyPr>
            <a:normAutofit fontScale="90000"/>
          </a:bodyPr>
          <a:lstStyle/>
          <a:p>
            <a:r>
              <a:rPr lang="cs-CZ" dirty="0"/>
              <a:t>Intenzita a hustota cestovního ruchu – úroveň oblastních DMO</a:t>
            </a:r>
            <a:endParaRPr lang="cs-CZ" sz="1600" b="0" u="sng" dirty="0">
              <a:solidFill>
                <a:srgbClr val="E6001E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2699D02-C69F-B482-AFDD-0C59539806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688" r="7476" b="15001"/>
          <a:stretch>
            <a:fillRect/>
          </a:stretch>
        </p:blipFill>
        <p:spPr>
          <a:xfrm>
            <a:off x="2398995" y="699542"/>
            <a:ext cx="6493485" cy="3616977"/>
          </a:xfrm>
          <a:prstGeom prst="rect">
            <a:avLst/>
          </a:prstGeom>
        </p:spPr>
      </p:pic>
      <p:sp>
        <p:nvSpPr>
          <p:cNvPr id="6" name="Zástupný obsah 4">
            <a:extLst>
              <a:ext uri="{FF2B5EF4-FFF2-40B4-BE49-F238E27FC236}">
                <a16:creationId xmlns:a16="http://schemas.microsoft.com/office/drawing/2014/main" id="{320B8CC5-65DA-9B67-23F6-FFE4C4950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987574"/>
            <a:ext cx="2134616" cy="3384376"/>
          </a:xfrm>
        </p:spPr>
        <p:txBody>
          <a:bodyPr>
            <a:noAutofit/>
          </a:bodyPr>
          <a:lstStyle/>
          <a:p>
            <a:r>
              <a:rPr lang="cs-CZ" sz="1100" dirty="0"/>
              <a:t>Intenzita cestovního ruchu je nejvyšší v Jeseníkách, kde dosahuje v roce 2024 hodnoty 7,02.</a:t>
            </a:r>
          </a:p>
          <a:p>
            <a:endParaRPr lang="cs-CZ" sz="1100" dirty="0"/>
          </a:p>
          <a:p>
            <a:r>
              <a:rPr lang="cs-CZ" sz="1100" dirty="0"/>
              <a:t>Hustota (poměr přenocování hostů v HUZ oproti rozloze daného území) je nejvyšší na Ostravsku.</a:t>
            </a:r>
          </a:p>
          <a:p>
            <a:endParaRPr lang="cs-CZ" sz="1100" b="0" dirty="0"/>
          </a:p>
        </p:txBody>
      </p:sp>
    </p:spTree>
    <p:extLst>
      <p:ext uri="{BB962C8B-B14F-4D97-AF65-F5344CB8AC3E}">
        <p14:creationId xmlns:p14="http://schemas.microsoft.com/office/powerpoint/2010/main" val="27240886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0AC5D2-2A98-EFCC-4316-7B0B6190B3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68D5B78-1E07-46C2-76BF-DF4DBFBFE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411510"/>
            <a:ext cx="8352928" cy="3915222"/>
          </a:xfrm>
        </p:spPr>
        <p:txBody>
          <a:bodyPr>
            <a:normAutofit fontScale="90000"/>
          </a:bodyPr>
          <a:lstStyle/>
          <a:p>
            <a:r>
              <a:rPr lang="cs-CZ" dirty="0"/>
              <a:t>Analýza GSM dat</a:t>
            </a:r>
            <a:br>
              <a:rPr lang="cs-CZ" dirty="0"/>
            </a:b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    </a:t>
            </a:r>
            <a:b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 </a:t>
            </a:r>
            <a:b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cs-CZ" sz="2700" dirty="0">
                <a:solidFill>
                  <a:srgbClr val="E6001E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Moravskoslezský kraj data ke strategii 2025 – </a:t>
            </a:r>
            <a:r>
              <a:rPr lang="cs-CZ" sz="2700" dirty="0" err="1">
                <a:solidFill>
                  <a:srgbClr val="E6001E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Tourdata</a:t>
            </a:r>
            <a:br>
              <a:rPr lang="cs-CZ" sz="2700" dirty="0">
                <a:solidFill>
                  <a:srgbClr val="E6001E"/>
                </a:solidFill>
              </a:rPr>
            </a:br>
            <a:br>
              <a:rPr lang="cs-CZ" sz="2700" dirty="0">
                <a:solidFill>
                  <a:srgbClr val="E6001E"/>
                </a:solidFill>
              </a:rPr>
            </a:br>
            <a:r>
              <a:rPr lang="cs-CZ" sz="2700" dirty="0">
                <a:solidFill>
                  <a:srgbClr val="E6001E"/>
                </a:solidFill>
              </a:rPr>
              <a:t>Heslo: MSK_2025</a:t>
            </a:r>
            <a:br>
              <a:rPr lang="cs-CZ" sz="1800" dirty="0"/>
            </a:br>
            <a:br>
              <a:rPr lang="cs-CZ" sz="1800" dirty="0">
                <a:latin typeface="Calibri" panose="020F0502020204030204" pitchFamily="34" charset="0"/>
              </a:rPr>
            </a:br>
            <a:br>
              <a:rPr lang="cs-CZ" sz="1800" dirty="0">
                <a:latin typeface="Calibri" panose="020F0502020204030204" pitchFamily="34" charset="0"/>
              </a:rPr>
            </a:br>
            <a:endParaRPr lang="en-US" sz="1800" b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086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05978"/>
            <a:ext cx="8496944" cy="475561"/>
          </a:xfrm>
        </p:spPr>
        <p:txBody>
          <a:bodyPr>
            <a:normAutofit/>
          </a:bodyPr>
          <a:lstStyle/>
          <a:p>
            <a:r>
              <a:rPr lang="cs-CZ" dirty="0"/>
              <a:t>Klíčové oblasti pro zlepšení řízení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26C951C-F524-4372-AE56-B12F902F3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5" y="771550"/>
            <a:ext cx="8208912" cy="3744416"/>
          </a:xfrm>
        </p:spPr>
        <p:txBody>
          <a:bodyPr>
            <a:normAutofit/>
          </a:bodyPr>
          <a:lstStyle/>
          <a:p>
            <a:pPr algn="ctr"/>
            <a:r>
              <a:rPr lang="cs-CZ" sz="1600" i="1" dirty="0">
                <a:solidFill>
                  <a:srgbClr val="E6001E"/>
                </a:solidFill>
              </a:rPr>
              <a:t>DMO chtějí být silnými partnery nejen vykonavateli.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DMO oceňují otevřený přístup kraje a snahu o větší zapojení do plánování.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i="1" dirty="0">
              <a:solidFill>
                <a:srgbClr val="E6001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i="1" dirty="0">
              <a:solidFill>
                <a:srgbClr val="E6001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i="1" dirty="0">
              <a:solidFill>
                <a:srgbClr val="E6001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Potřeba včasné komunikace o plánovaných aktivitách a projektech.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Vytvoření systému dlouhodobé udržitelnosti produktů a jejich vyhodnocování.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Transparentní sdílení informací mezi krajem, DMO a podnikateli.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Výraznější zapojení </a:t>
            </a:r>
            <a:r>
              <a:rPr lang="cs-CZ" sz="1400" dirty="0" err="1"/>
              <a:t>cyklokoordinátora</a:t>
            </a:r>
            <a:r>
              <a:rPr lang="cs-CZ" sz="1400" dirty="0"/>
              <a:t> a rozvoj aktivního turismu.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56BCFDE-65C4-D7B6-D1F7-9C006A515C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785" y="3659886"/>
            <a:ext cx="685816" cy="685816"/>
          </a:xfrm>
          <a:prstGeom prst="rect">
            <a:avLst/>
          </a:prstGeom>
        </p:spPr>
      </p:pic>
      <p:pic>
        <p:nvPicPr>
          <p:cNvPr id="9" name="Obrázek 8" descr="Obsah obrázku černá, tma&#10;&#10;Obsah generovaný pomocí AI může být nesprávný.">
            <a:extLst>
              <a:ext uri="{FF2B5EF4-FFF2-40B4-BE49-F238E27FC236}">
                <a16:creationId xmlns:a16="http://schemas.microsoft.com/office/drawing/2014/main" id="{C1F10122-BC22-D84B-F9E0-730685559C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177" y="2037730"/>
            <a:ext cx="685816" cy="68581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1CE27915-239B-80E5-7834-90A3A76ADA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568" y="2841085"/>
            <a:ext cx="701033" cy="70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4347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:a16="http://schemas.microsoft.com/office/drawing/2014/main" id="{B5FE70C8-C194-4EA5-839F-6338F6CFB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05978"/>
            <a:ext cx="8496944" cy="709588"/>
          </a:xfrm>
        </p:spPr>
        <p:txBody>
          <a:bodyPr>
            <a:normAutofit/>
          </a:bodyPr>
          <a:lstStyle/>
          <a:p>
            <a:r>
              <a:rPr lang="cs-CZ" dirty="0"/>
              <a:t>Analýza místních poplatků 2020 – 2024 </a:t>
            </a:r>
            <a:endParaRPr lang="cs-CZ" sz="1600" b="0" u="sng" dirty="0">
              <a:solidFill>
                <a:srgbClr val="E6001E"/>
              </a:solidFill>
            </a:endParaRPr>
          </a:p>
        </p:txBody>
      </p:sp>
      <p:sp>
        <p:nvSpPr>
          <p:cNvPr id="8" name="Zástupný obsah 4">
            <a:extLst>
              <a:ext uri="{FF2B5EF4-FFF2-40B4-BE49-F238E27FC236}">
                <a16:creationId xmlns:a16="http://schemas.microsoft.com/office/drawing/2014/main" id="{70A8D9CE-15A1-4590-8458-A3292233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987574"/>
            <a:ext cx="2160240" cy="3384376"/>
          </a:xfrm>
        </p:spPr>
        <p:txBody>
          <a:bodyPr>
            <a:noAutofit/>
          </a:bodyPr>
          <a:lstStyle/>
          <a:p>
            <a:r>
              <a:rPr lang="cs-CZ" sz="1100" dirty="0"/>
              <a:t>V roce 2024 se na místních poplatcích v Moravskoslezském kraji vybralo necelých 44 mil. Kč.</a:t>
            </a:r>
          </a:p>
          <a:p>
            <a:endParaRPr lang="cs-CZ" sz="1100" b="0" dirty="0"/>
          </a:p>
          <a:p>
            <a:r>
              <a:rPr lang="cs-CZ" sz="1100" b="0" dirty="0"/>
              <a:t>V roce 2019 se vybralo na poplatcích v cestovním ruchu v Královéhradeckém kraji 21 mil. Kč.</a:t>
            </a:r>
          </a:p>
          <a:p>
            <a:endParaRPr lang="cs-CZ" sz="1100" dirty="0"/>
          </a:p>
          <a:p>
            <a:r>
              <a:rPr lang="cs-CZ" sz="1100" dirty="0"/>
              <a:t>Oproti roku 2019 se výběr místních poplatků téměř zdvojnásobil.</a:t>
            </a:r>
          </a:p>
          <a:p>
            <a:endParaRPr lang="cs-CZ" sz="11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CB1762C-C93A-3B0A-E886-C501AFF0346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49" r="949" b="10902"/>
          <a:stretch>
            <a:fillRect/>
          </a:stretch>
        </p:blipFill>
        <p:spPr>
          <a:xfrm>
            <a:off x="2627784" y="834606"/>
            <a:ext cx="6120680" cy="347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9346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:a16="http://schemas.microsoft.com/office/drawing/2014/main" id="{B5FE70C8-C194-4EA5-839F-6338F6CFB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05978"/>
            <a:ext cx="8496944" cy="709588"/>
          </a:xfrm>
        </p:spPr>
        <p:txBody>
          <a:bodyPr>
            <a:normAutofit/>
          </a:bodyPr>
          <a:lstStyle/>
          <a:p>
            <a:r>
              <a:rPr lang="cs-CZ" dirty="0"/>
              <a:t>Analýza místních poplatků 2020 – 2024 (do úrovně okresů)</a:t>
            </a:r>
            <a:endParaRPr lang="cs-CZ" sz="1600" b="0" u="sng" dirty="0">
              <a:solidFill>
                <a:srgbClr val="E6001E"/>
              </a:solidFill>
            </a:endParaRPr>
          </a:p>
        </p:txBody>
      </p:sp>
      <p:sp>
        <p:nvSpPr>
          <p:cNvPr id="8" name="Zástupný obsah 4">
            <a:extLst>
              <a:ext uri="{FF2B5EF4-FFF2-40B4-BE49-F238E27FC236}">
                <a16:creationId xmlns:a16="http://schemas.microsoft.com/office/drawing/2014/main" id="{70A8D9CE-15A1-4590-8458-A3292233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987574"/>
            <a:ext cx="2232248" cy="3384376"/>
          </a:xfrm>
        </p:spPr>
        <p:txBody>
          <a:bodyPr>
            <a:noAutofit/>
          </a:bodyPr>
          <a:lstStyle/>
          <a:p>
            <a:pPr algn="just"/>
            <a:r>
              <a:rPr lang="cs-CZ" sz="1100" dirty="0">
                <a:solidFill>
                  <a:srgbClr val="2E538E"/>
                </a:solidFill>
              </a:rPr>
              <a:t>Nejvíce se v roce 2024 vybralo v Ostravě (téměř 19 mil.), následuje okres Frýdek-Místek (9,3 mil) a na třetím místě je Bruntál (8 mil.).</a:t>
            </a:r>
          </a:p>
          <a:p>
            <a:pPr algn="just"/>
            <a:endParaRPr lang="cs-CZ" sz="1100" dirty="0">
              <a:solidFill>
                <a:srgbClr val="2E538E"/>
              </a:solidFill>
            </a:endParaRPr>
          </a:p>
          <a:p>
            <a:pPr algn="just"/>
            <a:r>
              <a:rPr lang="cs-CZ" sz="1100" b="0" dirty="0">
                <a:solidFill>
                  <a:srgbClr val="2E538E"/>
                </a:solidFill>
              </a:rPr>
              <a:t>V sestavě je také detailní pohled do úrovně obcí.</a:t>
            </a:r>
          </a:p>
          <a:p>
            <a:endParaRPr lang="cs-CZ" sz="1100" dirty="0"/>
          </a:p>
          <a:p>
            <a:endParaRPr lang="cs-CZ" sz="11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F7F6C1A-0BE9-B9F2-80FF-6F8CD453556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126" t="34920" r="41250" b="26200"/>
          <a:stretch>
            <a:fillRect/>
          </a:stretch>
        </p:blipFill>
        <p:spPr>
          <a:xfrm>
            <a:off x="2555776" y="1131590"/>
            <a:ext cx="6398328" cy="301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1484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B430D3-A0CB-305C-0A60-20D4EFF5D7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:a16="http://schemas.microsoft.com/office/drawing/2014/main" id="{C764EB37-2A5A-21A5-354B-7819053B9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05978"/>
            <a:ext cx="8496944" cy="709588"/>
          </a:xfrm>
        </p:spPr>
        <p:txBody>
          <a:bodyPr>
            <a:normAutofit/>
          </a:bodyPr>
          <a:lstStyle/>
          <a:p>
            <a:r>
              <a:rPr lang="cs-CZ" dirty="0"/>
              <a:t>Analýza místních poplatků 2020 – 2024</a:t>
            </a:r>
            <a:endParaRPr lang="cs-CZ" sz="1600" b="0" u="sng" dirty="0">
              <a:solidFill>
                <a:srgbClr val="E6001E"/>
              </a:solidFill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3A39E327-2660-22EE-787F-599D826BA48E}"/>
              </a:ext>
            </a:extLst>
          </p:cNvPr>
          <p:cNvSpPr txBox="1"/>
          <p:nvPr/>
        </p:nvSpPr>
        <p:spPr>
          <a:xfrm>
            <a:off x="395536" y="1131590"/>
            <a:ext cx="8121768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sz="2000" b="1" dirty="0">
                <a:solidFill>
                  <a:srgbClr val="2E538E"/>
                </a:solidFill>
              </a:rPr>
              <a:t>Na co se dále zaměřit?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2E538E"/>
                </a:solidFill>
              </a:rPr>
              <a:t>Sledování vývoje tohoto ukazatele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2E538E"/>
                </a:solidFill>
              </a:rPr>
              <a:t>Osvětu mezi zástupci obcí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2E538E"/>
                </a:solidFill>
              </a:rPr>
              <a:t>Nastavení výše poplatku jako jednoho ze zdrojů financování cestovního ruchu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2E538E"/>
                </a:solidFill>
              </a:rPr>
              <a:t>Sledování výběru poplatků ideálně do úrovně obcí v propojení na počet přenocování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2E538E"/>
                </a:solidFill>
              </a:rPr>
              <a:t>Koordinování aktivit využití těchto prostředků pro rozvoj cestovního ruchu</a:t>
            </a:r>
          </a:p>
        </p:txBody>
      </p:sp>
    </p:spTree>
    <p:extLst>
      <p:ext uri="{BB962C8B-B14F-4D97-AF65-F5344CB8AC3E}">
        <p14:creationId xmlns:p14="http://schemas.microsoft.com/office/powerpoint/2010/main" val="412671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05978"/>
            <a:ext cx="8568952" cy="475561"/>
          </a:xfrm>
        </p:spPr>
        <p:txBody>
          <a:bodyPr>
            <a:normAutofit/>
          </a:bodyPr>
          <a:lstStyle/>
          <a:p>
            <a:r>
              <a:rPr lang="cs-CZ" dirty="0"/>
              <a:t>Predikce obsazenosti 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A16EE8AC-F70C-41D3-9737-CF63450E01C7}"/>
              </a:ext>
            </a:extLst>
          </p:cNvPr>
          <p:cNvSpPr/>
          <p:nvPr/>
        </p:nvSpPr>
        <p:spPr>
          <a:xfrm>
            <a:off x="2123728" y="4685020"/>
            <a:ext cx="6120680" cy="2308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cs-CZ" sz="900" dirty="0">
                <a:hlinkClick r:id="rId2"/>
              </a:rPr>
              <a:t>Aktuální obsazenost a její predikce, ceny ubytování – </a:t>
            </a:r>
            <a:r>
              <a:rPr lang="cs-CZ" sz="900" dirty="0" err="1">
                <a:hlinkClick r:id="rId2"/>
              </a:rPr>
              <a:t>Tourdata</a:t>
            </a:r>
            <a:endParaRPr lang="cs-CZ" sz="900" dirty="0">
              <a:solidFill>
                <a:srgbClr val="1D34FE"/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5D62E9B-F8CB-F849-0F9D-E05A2A570AC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601" b="10800"/>
          <a:stretch>
            <a:fillRect/>
          </a:stretch>
        </p:blipFill>
        <p:spPr>
          <a:xfrm>
            <a:off x="886638" y="650876"/>
            <a:ext cx="7370724" cy="380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991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05978"/>
            <a:ext cx="8568952" cy="475561"/>
          </a:xfrm>
        </p:spPr>
        <p:txBody>
          <a:bodyPr>
            <a:normAutofit/>
          </a:bodyPr>
          <a:lstStyle/>
          <a:p>
            <a:r>
              <a:rPr lang="cs-CZ" dirty="0"/>
              <a:t>Porovnání s dalšími vybranými kraji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BC9F0E8A-B683-1278-763F-64E69170DBF5}"/>
              </a:ext>
            </a:extLst>
          </p:cNvPr>
          <p:cNvSpPr/>
          <p:nvPr/>
        </p:nvSpPr>
        <p:spPr>
          <a:xfrm>
            <a:off x="2123728" y="4685020"/>
            <a:ext cx="6120680" cy="2308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cs-CZ" sz="900" dirty="0">
                <a:hlinkClick r:id="rId2"/>
              </a:rPr>
              <a:t>Aktuální obsazenost a její predikce, ceny ubytování – </a:t>
            </a:r>
            <a:r>
              <a:rPr lang="cs-CZ" sz="900" dirty="0" err="1">
                <a:hlinkClick r:id="rId2"/>
              </a:rPr>
              <a:t>Tourdata</a:t>
            </a:r>
            <a:endParaRPr lang="cs-CZ" sz="900" dirty="0">
              <a:solidFill>
                <a:srgbClr val="1D34FE"/>
              </a:solidFill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CCAB033-8BA1-81D1-E3B8-A3A592F08FF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2201"/>
          <a:stretch>
            <a:fillRect/>
          </a:stretch>
        </p:blipFill>
        <p:spPr>
          <a:xfrm>
            <a:off x="2388169" y="681539"/>
            <a:ext cx="6552728" cy="3595788"/>
          </a:xfrm>
          <a:prstGeom prst="rect">
            <a:avLst/>
          </a:prstGeom>
        </p:spPr>
      </p:pic>
      <p:sp>
        <p:nvSpPr>
          <p:cNvPr id="12" name="Zástupný obsah 4">
            <a:extLst>
              <a:ext uri="{FF2B5EF4-FFF2-40B4-BE49-F238E27FC236}">
                <a16:creationId xmlns:a16="http://schemas.microsoft.com/office/drawing/2014/main" id="{D82C539C-5F7F-B595-538D-3B09121202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987574"/>
            <a:ext cx="2128104" cy="3384376"/>
          </a:xfrm>
        </p:spPr>
        <p:txBody>
          <a:bodyPr>
            <a:noAutofit/>
          </a:bodyPr>
          <a:lstStyle/>
          <a:p>
            <a:r>
              <a:rPr lang="cs-CZ" sz="1100" b="0" dirty="0"/>
              <a:t>V sestavě je možné sledovat a porovnávat obsazenost i průměrnou cenu v rámci jednotlivých krajů.</a:t>
            </a:r>
          </a:p>
          <a:p>
            <a:endParaRPr lang="cs-CZ" sz="1100" b="0" dirty="0"/>
          </a:p>
          <a:p>
            <a:r>
              <a:rPr lang="cs-CZ" sz="1100" b="0" dirty="0"/>
              <a:t>Z vybraných krajů má nejvyšší obsazenost i ceny Jihomoravský kraj.</a:t>
            </a:r>
          </a:p>
          <a:p>
            <a:r>
              <a:rPr lang="cs-CZ" sz="1100" b="0" dirty="0"/>
              <a:t> </a:t>
            </a:r>
          </a:p>
          <a:p>
            <a:r>
              <a:rPr lang="cs-CZ" sz="1100" b="0" dirty="0"/>
              <a:t>Moravskoslezský, Olomoucký i Zlínský kraj mají ceny i obsazenost velmi vyrovnanou.</a:t>
            </a:r>
          </a:p>
          <a:p>
            <a:endParaRPr lang="cs-CZ" sz="1100" b="0" dirty="0"/>
          </a:p>
          <a:p>
            <a:endParaRPr lang="cs-CZ" sz="1100" b="0" dirty="0"/>
          </a:p>
          <a:p>
            <a:endParaRPr lang="cs-CZ" sz="1100" dirty="0"/>
          </a:p>
          <a:p>
            <a:endParaRPr lang="cs-CZ" sz="1100" dirty="0"/>
          </a:p>
          <a:p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24778547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752D1E-D133-4D21-224D-BC609DB47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Očekávaný</a:t>
            </a:r>
            <a:r>
              <a:rPr lang="sk-SK" dirty="0"/>
              <a:t> r</a:t>
            </a:r>
            <a:r>
              <a:rPr lang="pt-BR" dirty="0"/>
              <a:t>ůst příjezdů turistů do Evropy</a:t>
            </a:r>
            <a:r>
              <a:rPr lang="sk-SK" dirty="0"/>
              <a:t> v roce 2025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8282EB-93C6-A05E-A2E7-D770C5B37A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0072" y="2124560"/>
            <a:ext cx="2397968" cy="1346583"/>
          </a:xfrm>
        </p:spPr>
        <p:txBody>
          <a:bodyPr>
            <a:normAutofit/>
          </a:bodyPr>
          <a:lstStyle/>
          <a:p>
            <a:r>
              <a:rPr lang="cs-CZ" sz="5000" dirty="0">
                <a:solidFill>
                  <a:srgbClr val="E6001E"/>
                </a:solidFill>
              </a:rPr>
              <a:t>3-5 %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3EABF31-E143-39D1-8153-613C754954F0}"/>
              </a:ext>
            </a:extLst>
          </p:cNvPr>
          <p:cNvSpPr txBox="1"/>
          <p:nvPr/>
        </p:nvSpPr>
        <p:spPr>
          <a:xfrm>
            <a:off x="1763688" y="4675912"/>
            <a:ext cx="23042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100" i="1" dirty="0">
                <a:solidFill>
                  <a:srgbClr val="003C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Zdroj: Tourism Review (2025)</a:t>
            </a:r>
            <a:endParaRPr lang="cs-CZ" sz="1100" i="1" dirty="0">
              <a:solidFill>
                <a:srgbClr val="003C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fický objekt 5" descr="Cestování se souvislou výplní">
            <a:extLst>
              <a:ext uri="{FF2B5EF4-FFF2-40B4-BE49-F238E27FC236}">
                <a16:creationId xmlns:a16="http://schemas.microsoft.com/office/drawing/2014/main" id="{DF1B1638-47E4-2EF6-B976-376CAF6AD6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616" y="1244146"/>
            <a:ext cx="2626288" cy="2626288"/>
          </a:xfrm>
          <a:prstGeom prst="rect">
            <a:avLst/>
          </a:prstGeom>
        </p:spPr>
      </p:pic>
      <p:pic>
        <p:nvPicPr>
          <p:cNvPr id="8" name="Grafický objekt 7" descr="Šipka nahoru se souvislou výplní">
            <a:extLst>
              <a:ext uri="{FF2B5EF4-FFF2-40B4-BE49-F238E27FC236}">
                <a16:creationId xmlns:a16="http://schemas.microsoft.com/office/drawing/2014/main" id="{1FB84767-CDB5-F022-70D3-88A9C2C7D8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29608" y="1525840"/>
            <a:ext cx="2041376" cy="20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6123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C23CAE-1E09-0AC2-44BE-59EC2F920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683" y="411510"/>
            <a:ext cx="2592288" cy="107807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Preferované</a:t>
            </a:r>
            <a:r>
              <a:rPr lang="en-US" dirty="0"/>
              <a:t> </a:t>
            </a:r>
            <a:r>
              <a:rPr lang="en-US" dirty="0" err="1"/>
              <a:t>země</a:t>
            </a:r>
            <a:r>
              <a:rPr lang="en-US" dirty="0"/>
              <a:t> pro </a:t>
            </a:r>
            <a:r>
              <a:rPr lang="en-US" dirty="0" err="1"/>
              <a:t>příští</a:t>
            </a:r>
            <a:r>
              <a:rPr lang="en-US" dirty="0"/>
              <a:t> </a:t>
            </a:r>
            <a:r>
              <a:rPr lang="en-US" dirty="0" err="1"/>
              <a:t>vnitroevropskou</a:t>
            </a:r>
            <a:r>
              <a:rPr lang="en-US" dirty="0"/>
              <a:t> </a:t>
            </a:r>
            <a:r>
              <a:rPr lang="en-US" dirty="0" err="1"/>
              <a:t>cestu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46714F-912B-0B01-946B-740A85A847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6CF44C3-21B8-E8F1-E582-F5666E0F0334}"/>
              </a:ext>
            </a:extLst>
          </p:cNvPr>
          <p:cNvSpPr txBox="1"/>
          <p:nvPr/>
        </p:nvSpPr>
        <p:spPr>
          <a:xfrm>
            <a:off x="1763688" y="4675912"/>
            <a:ext cx="1368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100" i="1" dirty="0">
                <a:solidFill>
                  <a:srgbClr val="003C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Zdroj: ETC (2025)</a:t>
            </a:r>
            <a:endParaRPr lang="cs-CZ" sz="1100" i="1" dirty="0">
              <a:solidFill>
                <a:srgbClr val="003C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3B4AC31-023A-5492-44AA-BBF22F52CC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EBE8E3"/>
              </a:clrFrom>
              <a:clrTo>
                <a:srgbClr val="EBE8E3">
                  <a:alpha val="0"/>
                </a:srgbClr>
              </a:clrTo>
            </a:clrChange>
          </a:blip>
          <a:srcRect r="1237"/>
          <a:stretch/>
        </p:blipFill>
        <p:spPr>
          <a:xfrm>
            <a:off x="2814001" y="267494"/>
            <a:ext cx="6090873" cy="416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981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C23CAE-1E09-0AC2-44BE-59EC2F920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Záměry pro domácí a vnitroevropské cestování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46714F-912B-0B01-946B-740A85A847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rgbClr val="E6001E"/>
                </a:solidFill>
              </a:rPr>
              <a:t>33 % </a:t>
            </a:r>
            <a:r>
              <a:rPr lang="en-US" sz="2000" b="0" dirty="0" err="1"/>
              <a:t>těch</a:t>
            </a:r>
            <a:r>
              <a:rPr lang="en-US" sz="2000" b="0" dirty="0"/>
              <a:t>, </a:t>
            </a:r>
            <a:r>
              <a:rPr lang="en-US" sz="2000" b="0" dirty="0" err="1"/>
              <a:t>kteří</a:t>
            </a:r>
            <a:r>
              <a:rPr lang="en-US" sz="2000" b="0" dirty="0"/>
              <a:t> </a:t>
            </a:r>
            <a:r>
              <a:rPr lang="en-US" sz="2000" b="0" dirty="0" err="1"/>
              <a:t>plánují</a:t>
            </a:r>
            <a:r>
              <a:rPr lang="en-US" sz="2000" b="0" dirty="0"/>
              <a:t> </a:t>
            </a:r>
            <a:r>
              <a:rPr lang="en-US" sz="2000" b="0" dirty="0" err="1"/>
              <a:t>cestovat</a:t>
            </a:r>
            <a:r>
              <a:rPr lang="en-US" sz="2000" b="0" dirty="0"/>
              <a:t>, </a:t>
            </a:r>
            <a:r>
              <a:rPr lang="en-US" sz="2000" b="0" dirty="0" err="1"/>
              <a:t>zvažuj</a:t>
            </a:r>
            <a:r>
              <a:rPr lang="cs-CZ" sz="2000" b="0" dirty="0"/>
              <a:t>í</a:t>
            </a:r>
            <a:r>
              <a:rPr lang="en-US" sz="2000" b="0" dirty="0"/>
              <a:t> </a:t>
            </a:r>
            <a:r>
              <a:rPr lang="en-US" sz="2000" dirty="0" err="1"/>
              <a:t>návštěvu</a:t>
            </a:r>
            <a:r>
              <a:rPr lang="en-US" sz="2000" dirty="0"/>
              <a:t> </a:t>
            </a:r>
            <a:r>
              <a:rPr lang="en-US" sz="2000" dirty="0" err="1"/>
              <a:t>sousední</a:t>
            </a:r>
            <a:r>
              <a:rPr lang="en-US" sz="2000" dirty="0"/>
              <a:t> </a:t>
            </a:r>
            <a:r>
              <a:rPr lang="en-US" sz="2000" dirty="0" err="1"/>
              <a:t>země</a:t>
            </a:r>
            <a:r>
              <a:rPr lang="en-US" sz="2000" b="0" dirty="0"/>
              <a:t>.</a:t>
            </a:r>
            <a:endParaRPr lang="sk-SK" sz="20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sz="5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rgbClr val="E6001E"/>
                </a:solidFill>
              </a:rPr>
              <a:t>51 %</a:t>
            </a:r>
            <a:r>
              <a:rPr lang="en-US" sz="2000" b="0" dirty="0"/>
              <a:t> </a:t>
            </a:r>
            <a:r>
              <a:rPr lang="en-US" sz="2000" b="0" dirty="0" err="1"/>
              <a:t>Evropanů</a:t>
            </a:r>
            <a:r>
              <a:rPr lang="en-US" sz="2000" b="0" dirty="0"/>
              <a:t> </a:t>
            </a:r>
            <a:r>
              <a:rPr lang="en-US" sz="2000" b="0" dirty="0" err="1"/>
              <a:t>plánuje</a:t>
            </a:r>
            <a:r>
              <a:rPr lang="en-US" sz="2000" b="0" dirty="0"/>
              <a:t> </a:t>
            </a:r>
            <a:r>
              <a:rPr lang="en-US" sz="2000" b="0" dirty="0" err="1"/>
              <a:t>objevovat</a:t>
            </a:r>
            <a:r>
              <a:rPr lang="en-US" sz="2000" b="0" dirty="0"/>
              <a:t> </a:t>
            </a:r>
            <a:r>
              <a:rPr lang="en-US" sz="2000" dirty="0" err="1"/>
              <a:t>méně</a:t>
            </a:r>
            <a:r>
              <a:rPr lang="en-US" sz="2000" dirty="0"/>
              <a:t> </a:t>
            </a:r>
            <a:r>
              <a:rPr lang="en-US" sz="2000" dirty="0" err="1"/>
              <a:t>turisticky</a:t>
            </a:r>
            <a:r>
              <a:rPr lang="en-US" sz="2000" dirty="0"/>
              <a:t> </a:t>
            </a:r>
            <a:r>
              <a:rPr lang="en-US" sz="2000" dirty="0" err="1"/>
              <a:t>vytížené</a:t>
            </a:r>
            <a:r>
              <a:rPr lang="en-US" sz="2000" dirty="0"/>
              <a:t> destinace</a:t>
            </a:r>
            <a:r>
              <a:rPr lang="en-US" sz="2000" b="0" dirty="0"/>
              <a:t> v </a:t>
            </a:r>
            <a:r>
              <a:rPr lang="en-US" sz="2000" b="0" dirty="0" err="1"/>
              <a:t>navštívených</a:t>
            </a:r>
            <a:r>
              <a:rPr lang="en-US" sz="2000" b="0" dirty="0"/>
              <a:t> </a:t>
            </a:r>
            <a:r>
              <a:rPr lang="en-US" sz="2000" b="0" dirty="0" err="1"/>
              <a:t>zemích</a:t>
            </a:r>
            <a:r>
              <a:rPr lang="en-US" sz="2000" b="0" dirty="0"/>
              <a:t>.</a:t>
            </a:r>
            <a:endParaRPr lang="sk-SK" sz="20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sz="5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rgbClr val="E6001E"/>
                </a:solidFill>
              </a:rPr>
              <a:t>54 %</a:t>
            </a:r>
            <a:r>
              <a:rPr lang="en-US" sz="2000" b="0" dirty="0"/>
              <a:t> </a:t>
            </a:r>
            <a:r>
              <a:rPr lang="en-US" sz="2000" b="0" dirty="0" err="1"/>
              <a:t>preferuje</a:t>
            </a:r>
            <a:r>
              <a:rPr lang="en-US" sz="2000" b="0" dirty="0"/>
              <a:t> </a:t>
            </a:r>
            <a:r>
              <a:rPr lang="en-US" sz="2000" dirty="0" err="1"/>
              <a:t>hotely</a:t>
            </a:r>
            <a:r>
              <a:rPr lang="en-US" sz="2000" b="0" dirty="0"/>
              <a:t>, </a:t>
            </a:r>
            <a:r>
              <a:rPr lang="en-US" sz="2000" dirty="0" err="1"/>
              <a:t>krátkodobé</a:t>
            </a:r>
            <a:r>
              <a:rPr lang="en-US" sz="2000" dirty="0"/>
              <a:t> </a:t>
            </a:r>
            <a:r>
              <a:rPr lang="en-US" sz="2000" dirty="0" err="1"/>
              <a:t>pronájmy</a:t>
            </a:r>
            <a:r>
              <a:rPr lang="en-US" sz="2000" b="0" dirty="0"/>
              <a:t>.</a:t>
            </a:r>
            <a:endParaRPr lang="sk-SK" sz="20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sz="5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Cena</a:t>
            </a:r>
            <a:r>
              <a:rPr lang="en-US" sz="2000" b="0" dirty="0"/>
              <a:t> </a:t>
            </a:r>
            <a:r>
              <a:rPr lang="en-US" sz="2000" b="0" dirty="0" err="1"/>
              <a:t>cestování</a:t>
            </a:r>
            <a:r>
              <a:rPr lang="en-US" sz="2000" b="0" dirty="0"/>
              <a:t> (</a:t>
            </a:r>
            <a:r>
              <a:rPr lang="en-US" sz="2000" b="0" dirty="0">
                <a:solidFill>
                  <a:srgbClr val="E6001E"/>
                </a:solidFill>
              </a:rPr>
              <a:t>19 %</a:t>
            </a:r>
            <a:r>
              <a:rPr lang="en-US" sz="2000" b="0" dirty="0"/>
              <a:t>) je </a:t>
            </a:r>
            <a:r>
              <a:rPr lang="en-US" sz="2000" b="0" dirty="0" err="1"/>
              <a:t>největší</a:t>
            </a:r>
            <a:r>
              <a:rPr lang="en-US" sz="2000" b="0" dirty="0"/>
              <a:t> </a:t>
            </a:r>
            <a:r>
              <a:rPr lang="en-US" sz="2000" b="0" dirty="0" err="1"/>
              <a:t>obavou</a:t>
            </a:r>
            <a:r>
              <a:rPr lang="en-US" sz="2000" b="0" dirty="0"/>
              <a:t>, ale </a:t>
            </a:r>
            <a:r>
              <a:rPr lang="en-US" sz="2000" b="0" dirty="0" err="1"/>
              <a:t>klesá</a:t>
            </a:r>
            <a:r>
              <a:rPr lang="en-US" sz="2000" b="0" dirty="0"/>
              <a:t> </a:t>
            </a:r>
            <a:r>
              <a:rPr lang="en-US" sz="2000" b="0" dirty="0" err="1"/>
              <a:t>již</a:t>
            </a:r>
            <a:r>
              <a:rPr lang="en-US" sz="2000" b="0" dirty="0"/>
              <a:t> </a:t>
            </a:r>
            <a:r>
              <a:rPr lang="en-US" sz="2000" b="0" dirty="0" err="1"/>
              <a:t>třetí</a:t>
            </a:r>
            <a:r>
              <a:rPr lang="en-US" sz="2000" b="0" dirty="0"/>
              <a:t> </a:t>
            </a:r>
            <a:r>
              <a:rPr lang="en-US" sz="2000" b="0" dirty="0" err="1"/>
              <a:t>rok</a:t>
            </a:r>
            <a:r>
              <a:rPr lang="en-US" sz="2000" b="0" dirty="0"/>
              <a:t> v </a:t>
            </a:r>
            <a:r>
              <a:rPr lang="en-US" sz="2000" b="0" dirty="0" err="1"/>
              <a:t>řadě</a:t>
            </a:r>
            <a:r>
              <a:rPr lang="cs-CZ" sz="2000" b="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Bezpečnost</a:t>
            </a:r>
            <a:r>
              <a:rPr lang="en-US" sz="2000" dirty="0"/>
              <a:t> destinace </a:t>
            </a:r>
            <a:r>
              <a:rPr lang="en-US" sz="2000" b="0" dirty="0"/>
              <a:t>(</a:t>
            </a:r>
            <a:r>
              <a:rPr lang="en-US" sz="2000" b="0" dirty="0">
                <a:solidFill>
                  <a:srgbClr val="E6001E"/>
                </a:solidFill>
              </a:rPr>
              <a:t>18 %</a:t>
            </a:r>
            <a:r>
              <a:rPr lang="en-US" sz="2000" b="0" dirty="0"/>
              <a:t>) je </a:t>
            </a:r>
            <a:r>
              <a:rPr lang="en-US" sz="2000" b="0" dirty="0" err="1"/>
              <a:t>klíčovým</a:t>
            </a:r>
            <a:r>
              <a:rPr lang="en-US" sz="2000" b="0" dirty="0"/>
              <a:t> </a:t>
            </a:r>
            <a:r>
              <a:rPr lang="en-US" sz="2000" b="0" dirty="0" err="1"/>
              <a:t>faktorem</a:t>
            </a:r>
            <a:r>
              <a:rPr lang="en-US" sz="2000" b="0" dirty="0"/>
              <a:t>, </a:t>
            </a:r>
            <a:r>
              <a:rPr lang="en-US" sz="2000" b="0" dirty="0" err="1"/>
              <a:t>následovaná</a:t>
            </a:r>
            <a:r>
              <a:rPr lang="en-US" sz="2000" b="0" dirty="0"/>
              <a:t> </a:t>
            </a:r>
            <a:r>
              <a:rPr lang="en-US" sz="2000" dirty="0" err="1"/>
              <a:t>stabilním</a:t>
            </a:r>
            <a:r>
              <a:rPr lang="en-US" sz="2000" dirty="0"/>
              <a:t> </a:t>
            </a:r>
            <a:r>
              <a:rPr lang="en-US" sz="2000" dirty="0" err="1"/>
              <a:t>počasím</a:t>
            </a:r>
            <a:r>
              <a:rPr lang="en-US" sz="2000" b="0" dirty="0"/>
              <a:t> a </a:t>
            </a:r>
            <a:r>
              <a:rPr lang="en-US" sz="2000" dirty="0" err="1"/>
              <a:t>cenovými</a:t>
            </a:r>
            <a:r>
              <a:rPr lang="en-US" sz="2000" dirty="0"/>
              <a:t> </a:t>
            </a:r>
            <a:r>
              <a:rPr lang="en-US" sz="2000" dirty="0" err="1"/>
              <a:t>nabídkami</a:t>
            </a:r>
            <a:r>
              <a:rPr lang="en-US" sz="2000" b="0" dirty="0"/>
              <a:t> (</a:t>
            </a:r>
            <a:r>
              <a:rPr lang="en-US" sz="2000" b="0" dirty="0">
                <a:solidFill>
                  <a:srgbClr val="E6001E"/>
                </a:solidFill>
              </a:rPr>
              <a:t>12 %</a:t>
            </a:r>
            <a:r>
              <a:rPr lang="en-US" sz="2000" b="0" dirty="0"/>
              <a:t>).</a:t>
            </a:r>
            <a:endParaRPr lang="sk-SK" sz="20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sz="500" b="0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6CF44C3-21B8-E8F1-E582-F5666E0F0334}"/>
              </a:ext>
            </a:extLst>
          </p:cNvPr>
          <p:cNvSpPr txBox="1"/>
          <p:nvPr/>
        </p:nvSpPr>
        <p:spPr>
          <a:xfrm>
            <a:off x="1763688" y="4675912"/>
            <a:ext cx="1368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100" i="1" dirty="0">
                <a:solidFill>
                  <a:srgbClr val="003C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Zdroj: ETC (2025)</a:t>
            </a:r>
            <a:endParaRPr lang="cs-CZ" sz="1100" i="1" dirty="0">
              <a:solidFill>
                <a:srgbClr val="003C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72748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585528-6624-B821-1D89-3F72805C8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Aktuální</a:t>
            </a:r>
            <a:r>
              <a:rPr lang="sk-SK" dirty="0"/>
              <a:t> trendy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F3C96D0-EB42-5126-A290-97F737BFA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063228"/>
            <a:ext cx="4320480" cy="3398733"/>
          </a:xfrm>
        </p:spPr>
        <p:txBody>
          <a:bodyPr>
            <a:normAutofit fontScale="77500" lnSpcReduction="20000"/>
          </a:bodyPr>
          <a:lstStyle/>
          <a:p>
            <a:r>
              <a:rPr lang="sk-SK" sz="2000" dirty="0"/>
              <a:t>Noctourismus - noční turismus</a:t>
            </a:r>
          </a:p>
          <a:p>
            <a:pPr marL="285750" indent="-285750" defTabSz="720000">
              <a:buFont typeface="Arial" panose="020B0604020202020204" pitchFamily="34" charset="0"/>
              <a:buChar char="•"/>
            </a:pPr>
            <a:r>
              <a:rPr lang="sk-SK" sz="2000" b="0" dirty="0"/>
              <a:t>Spojuje noční aktivity jako pozorování hvězd, noční prohlídky měst nebo festivaly světla.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000" b="0" dirty="0"/>
              <a:t>Rok 2024 a 2025 přinesl mimořádně silnou sluneční aktivitu → ideální podmínky pro sledování polární záře.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sz="2000" b="0" dirty="0"/>
          </a:p>
          <a:p>
            <a:r>
              <a:rPr lang="sk-SK" sz="2000" dirty="0"/>
              <a:t>Calmcations - dovolené zaměřené na klid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000" b="0" dirty="0"/>
              <a:t>Roste poptávka po úniku od stresu a hluku.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000" b="0" dirty="0"/>
              <a:t>Světová zdravotnická organizace (WHO) označila hluk za druhý nejvýznamnější faktor ovlivňující zdraví v západní Evropě.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A202F95F-C7B1-3F31-6603-CA5E4A787688}"/>
              </a:ext>
            </a:extLst>
          </p:cNvPr>
          <p:cNvSpPr txBox="1"/>
          <p:nvPr/>
        </p:nvSpPr>
        <p:spPr>
          <a:xfrm>
            <a:off x="1763688" y="4675912"/>
            <a:ext cx="1368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100" i="1" dirty="0">
                <a:solidFill>
                  <a:srgbClr val="003C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Zdroj: BBC (2025)</a:t>
            </a:r>
            <a:endParaRPr lang="cs-CZ" sz="1100" i="1" dirty="0">
              <a:solidFill>
                <a:srgbClr val="003C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Pozvánka na Noc kostelů 2022 - Oficiální stránky města Skuteč">
            <a:extLst>
              <a:ext uri="{FF2B5EF4-FFF2-40B4-BE49-F238E27FC236}">
                <a16:creationId xmlns:a16="http://schemas.microsoft.com/office/drawing/2014/main" id="{B7B0AADB-2D89-9E6E-84CF-919B00BB8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335" y="518769"/>
            <a:ext cx="1231069" cy="1231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C0A22B8C-CEBB-B90E-BC3C-779FF22D28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7052" y="270264"/>
            <a:ext cx="2650430" cy="172808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3FBE2A37-049B-6A08-497A-F52F7173DF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7052" y="2126297"/>
            <a:ext cx="4032448" cy="227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93734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585528-6624-B821-1D89-3F72805C8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Aktuální</a:t>
            </a:r>
            <a:r>
              <a:rPr lang="sk-SK" dirty="0"/>
              <a:t> trendy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F3C96D0-EB42-5126-A290-97F737BFA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063228"/>
            <a:ext cx="4392488" cy="3398733"/>
          </a:xfrm>
        </p:spPr>
        <p:txBody>
          <a:bodyPr>
            <a:normAutofit fontScale="77500" lnSpcReduction="20000"/>
          </a:bodyPr>
          <a:lstStyle/>
          <a:p>
            <a:r>
              <a:rPr lang="sk-SK" sz="2000" dirty="0"/>
              <a:t>Cestování mimo hlavní destinace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000" b="0" dirty="0"/>
              <a:t>Kvůli overturismu se turisté přesouvají do méně vytížených lokalit.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000" b="0" dirty="0"/>
              <a:t>Roste trend „destination dupes“ – alternativa k přelidněným místům.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sz="700" b="0" dirty="0"/>
          </a:p>
          <a:p>
            <a:r>
              <a:rPr lang="sk-SK" sz="2000" dirty="0"/>
              <a:t>Coolcationing - dovolené v chladnějších destinacích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000" b="0" dirty="0"/>
              <a:t>Kvůli extrémním teplotám v jižní Evropě roste poptávka po místech s mírnějším klimatem.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000" b="0" dirty="0"/>
              <a:t>Nárůst zájmu o severní Evropu a horské oblasti.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sz="700" b="0" dirty="0"/>
          </a:p>
          <a:p>
            <a:r>
              <a:rPr lang="sk-SK" sz="2000" dirty="0"/>
              <a:t>Cestování a umělá inteligence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000" b="0" dirty="0"/>
              <a:t>AI začíná hrát velkou roli v plánování cest.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A202F95F-C7B1-3F31-6603-CA5E4A787688}"/>
              </a:ext>
            </a:extLst>
          </p:cNvPr>
          <p:cNvSpPr txBox="1"/>
          <p:nvPr/>
        </p:nvSpPr>
        <p:spPr>
          <a:xfrm>
            <a:off x="1763688" y="4675912"/>
            <a:ext cx="1368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100" i="1" dirty="0">
                <a:solidFill>
                  <a:srgbClr val="003C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Zdroj: BBC (2025)</a:t>
            </a:r>
            <a:endParaRPr lang="cs-CZ" sz="1100" i="1" dirty="0">
              <a:solidFill>
                <a:srgbClr val="003C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62FFFCF-5D4F-1419-4AA1-5E6949FAA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05978"/>
            <a:ext cx="3173549" cy="211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České hory jsou perfektní volbou pro letošní dovolenou. Kam vyrazit? -  Cestolino.cz">
            <a:extLst>
              <a:ext uri="{FF2B5EF4-FFF2-40B4-BE49-F238E27FC236}">
                <a16:creationId xmlns:a16="http://schemas.microsoft.com/office/drawing/2014/main" id="{9189BB70-E9B7-AC8A-8CE2-E5A9FA2D3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435596"/>
            <a:ext cx="3082445" cy="191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884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B8272E-6023-3167-12A2-BA1481F7DE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ECD5CF-BDEB-DBC3-283B-139492329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05978"/>
            <a:ext cx="8496944" cy="475561"/>
          </a:xfrm>
        </p:spPr>
        <p:txBody>
          <a:bodyPr>
            <a:normAutofit/>
          </a:bodyPr>
          <a:lstStyle/>
          <a:p>
            <a:r>
              <a:rPr lang="cs-CZ" dirty="0"/>
              <a:t>Produktové a marketingové priority DMO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AC52C2D-F0BC-FA82-D1F2-54E517E46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5" y="771550"/>
            <a:ext cx="8208912" cy="3744416"/>
          </a:xfrm>
        </p:spPr>
        <p:txBody>
          <a:bodyPr>
            <a:normAutofit lnSpcReduction="10000"/>
          </a:bodyPr>
          <a:lstStyle/>
          <a:p>
            <a:pPr algn="ctr"/>
            <a:r>
              <a:rPr lang="cs-CZ" sz="1600" i="1" dirty="0">
                <a:solidFill>
                  <a:srgbClr val="E6001E"/>
                </a:solidFill>
              </a:rPr>
              <a:t>DMO volají po silnější podpoře produktů a nových cílových skupinách.</a:t>
            </a:r>
          </a:p>
          <a:p>
            <a:pPr algn="ctr"/>
            <a:endParaRPr lang="cs-CZ" sz="1600" i="1" dirty="0">
              <a:solidFill>
                <a:srgbClr val="E6001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DMO pozitivně hodnotí rozvoj současných produktů typu </a:t>
            </a:r>
            <a:r>
              <a:rPr lang="cs-CZ" sz="1400" dirty="0" err="1"/>
              <a:t>Technotrasa</a:t>
            </a:r>
            <a:r>
              <a:rPr lang="cs-CZ" sz="1400" dirty="0"/>
              <a:t> a Pojez.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i="1" dirty="0">
              <a:solidFill>
                <a:srgbClr val="E6001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Podpora eventů zvyšujících návštěvnost regionu.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Větší důraz na aktivní turismus (cyklo, pěší, wellness).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Posílení marketingu na zahraničních trzích (zejména Polsko).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Využití potenciálu školních skupin, seniorů a poutníků.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Rozvoj specifických segmentů: filmový a golfový turismus.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</p:txBody>
      </p:sp>
      <p:pic>
        <p:nvPicPr>
          <p:cNvPr id="8" name="Obrázek 7" descr="Obsah obrázku černá, tma&#10;&#10;Obsah generovaný pomocí AI může být nesprávný.">
            <a:extLst>
              <a:ext uri="{FF2B5EF4-FFF2-40B4-BE49-F238E27FC236}">
                <a16:creationId xmlns:a16="http://schemas.microsoft.com/office/drawing/2014/main" id="{0D14106B-D374-BED1-32BA-40E94058EB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881" y="2706373"/>
            <a:ext cx="714574" cy="714574"/>
          </a:xfrm>
          <a:prstGeom prst="rect">
            <a:avLst/>
          </a:prstGeom>
        </p:spPr>
      </p:pic>
      <p:pic>
        <p:nvPicPr>
          <p:cNvPr id="12" name="Obrázek 11" descr="Obsah obrázku černá, tma&#10;&#10;Obsah generovaný pomocí AI může být nesprávný.">
            <a:extLst>
              <a:ext uri="{FF2B5EF4-FFF2-40B4-BE49-F238E27FC236}">
                <a16:creationId xmlns:a16="http://schemas.microsoft.com/office/drawing/2014/main" id="{03518B9C-3CEC-88EB-F990-5C3C5A777B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155" y="3543861"/>
            <a:ext cx="885065" cy="885065"/>
          </a:xfrm>
          <a:prstGeom prst="rect">
            <a:avLst/>
          </a:prstGeom>
        </p:spPr>
      </p:pic>
      <p:pic>
        <p:nvPicPr>
          <p:cNvPr id="14" name="Obrázek 13" descr="Obsah obrázku černá, tma&#10;&#10;Obsah generovaný pomocí AI může být nesprávný.">
            <a:extLst>
              <a:ext uri="{FF2B5EF4-FFF2-40B4-BE49-F238E27FC236}">
                <a16:creationId xmlns:a16="http://schemas.microsoft.com/office/drawing/2014/main" id="{3CFD6302-11AF-A415-2B9A-FF911C3102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170" y="1955925"/>
            <a:ext cx="627534" cy="62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76694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B07861-54FF-DD59-3CC8-D4A56F673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Postoje k odpovědnému cestování turist</a:t>
            </a:r>
            <a:r>
              <a:rPr lang="cs-CZ" dirty="0"/>
              <a:t>ů</a:t>
            </a:r>
            <a:r>
              <a:rPr lang="sk-SK" dirty="0"/>
              <a:t> do </a:t>
            </a:r>
            <a:r>
              <a:rPr lang="sk-SK" dirty="0" err="1"/>
              <a:t>Evropy</a:t>
            </a:r>
            <a:r>
              <a:rPr lang="sk-SK" dirty="0"/>
              <a:t> </a:t>
            </a:r>
            <a:r>
              <a:rPr lang="sk-SK" dirty="0" err="1"/>
              <a:t>ze</a:t>
            </a:r>
            <a:r>
              <a:rPr lang="sk-SK" dirty="0"/>
              <a:t> vzdálených trh</a:t>
            </a:r>
            <a:r>
              <a:rPr lang="cs-CZ" dirty="0"/>
              <a:t>ů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3B9148E5-EC6F-2B2C-50FF-3215D87496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054" t="21937" r="1698" b="3016"/>
          <a:stretch/>
        </p:blipFill>
        <p:spPr>
          <a:xfrm>
            <a:off x="1305606" y="1203598"/>
            <a:ext cx="6532788" cy="3096344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F02F1AFB-7119-4F6B-96F6-FF7BD9C89F77}"/>
              </a:ext>
            </a:extLst>
          </p:cNvPr>
          <p:cNvSpPr txBox="1"/>
          <p:nvPr/>
        </p:nvSpPr>
        <p:spPr>
          <a:xfrm>
            <a:off x="1763688" y="4675912"/>
            <a:ext cx="52565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100" i="1" dirty="0">
                <a:solidFill>
                  <a:srgbClr val="003C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Zdroj: </a:t>
            </a:r>
            <a:r>
              <a:rPr lang="en-US" sz="1100" i="1" dirty="0">
                <a:solidFill>
                  <a:srgbClr val="003C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2025 Leisure Travel Study by </a:t>
            </a:r>
            <a:r>
              <a:rPr lang="en-US" sz="1100" i="1" dirty="0" err="1">
                <a:solidFill>
                  <a:srgbClr val="003C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TravelBoom</a:t>
            </a:r>
            <a:r>
              <a:rPr lang="en-US" sz="1100" i="1" dirty="0">
                <a:solidFill>
                  <a:srgbClr val="003C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Hotel Marketing </a:t>
            </a:r>
            <a:r>
              <a:rPr lang="sk-SK" sz="1100" i="1" dirty="0">
                <a:solidFill>
                  <a:srgbClr val="003C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(2025)</a:t>
            </a:r>
            <a:endParaRPr lang="cs-CZ" sz="1100" i="1" dirty="0">
              <a:solidFill>
                <a:srgbClr val="003C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85168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07ECEFC6-0645-4190-8DB0-52B2C5113E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5536" y="3091324"/>
            <a:ext cx="8352928" cy="720080"/>
          </a:xfrm>
        </p:spPr>
        <p:txBody>
          <a:bodyPr>
            <a:normAutofit lnSpcReduction="10000"/>
          </a:bodyPr>
          <a:lstStyle/>
          <a:p>
            <a:r>
              <a:rPr lang="cs-CZ" altLang="cs-CZ" sz="4300" b="1" dirty="0">
                <a:solidFill>
                  <a:srgbClr val="003C78"/>
                </a:solidFill>
                <a:latin typeface="Arial"/>
                <a:cs typeface="Arial"/>
              </a:rPr>
              <a:t>Děkuji za pozornost</a:t>
            </a:r>
          </a:p>
        </p:txBody>
      </p:sp>
      <p:pic>
        <p:nvPicPr>
          <p:cNvPr id="4" name="Picture 2" descr="C:\Users\b_koudelova\Desktop\Map_dot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1750"/>
            <a:ext cx="3766346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949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984F84-1DB5-AE27-1ED1-C9CC580FF9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0237AF-41B3-6D5D-A7B1-1B558C6CE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05978"/>
            <a:ext cx="8496944" cy="475561"/>
          </a:xfrm>
        </p:spPr>
        <p:txBody>
          <a:bodyPr>
            <a:normAutofit/>
          </a:bodyPr>
          <a:lstStyle/>
          <a:p>
            <a:r>
              <a:rPr lang="cs-CZ" dirty="0"/>
              <a:t>Doporučení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8DB5C69-111F-FE0A-1607-D6BBA0CF1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5" y="771550"/>
            <a:ext cx="8208912" cy="3744416"/>
          </a:xfrm>
        </p:spPr>
        <p:txBody>
          <a:bodyPr>
            <a:normAutofit/>
          </a:bodyPr>
          <a:lstStyle/>
          <a:p>
            <a:pPr algn="ctr"/>
            <a:r>
              <a:rPr lang="cs-CZ" sz="1600" i="1" dirty="0">
                <a:solidFill>
                  <a:srgbClr val="E6001E"/>
                </a:solidFill>
              </a:rPr>
              <a:t>Kraj / MST jako koordinátor, DMO jako hybatelé změny.</a:t>
            </a:r>
          </a:p>
          <a:p>
            <a:pPr algn="ctr"/>
            <a:endParaRPr lang="cs-CZ" sz="1600" i="1" dirty="0">
              <a:solidFill>
                <a:srgbClr val="E6001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Posílit dvojí směr komunikace Kraj / MST – DMO.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Rozvíjet platformu pro sdílení zkušeností a dat.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Nastavit společné metriky úspěchu (návštěvnost, dopad, ROI).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Důraz na vzdělávání a osvětu (udržitelný turismus, ochrana přírody).</a:t>
            </a:r>
          </a:p>
        </p:txBody>
      </p:sp>
      <p:pic>
        <p:nvPicPr>
          <p:cNvPr id="5" name="Obrázek 4" descr="Obsah obrázku černá, tma&#10;&#10;Obsah generovaný pomocí AI může být nesprávný.">
            <a:extLst>
              <a:ext uri="{FF2B5EF4-FFF2-40B4-BE49-F238E27FC236}">
                <a16:creationId xmlns:a16="http://schemas.microsoft.com/office/drawing/2014/main" id="{980829E8-0C5F-5CD2-E728-4C4DF93FF2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548" y="2720014"/>
            <a:ext cx="662176" cy="662176"/>
          </a:xfrm>
          <a:prstGeom prst="rect">
            <a:avLst/>
          </a:prstGeom>
        </p:spPr>
      </p:pic>
      <p:pic>
        <p:nvPicPr>
          <p:cNvPr id="7" name="Obrázek 6" descr="Obsah obrázku černá, tma&#10;&#10;Obsah generovaný pomocí AI může být nesprávný.">
            <a:extLst>
              <a:ext uri="{FF2B5EF4-FFF2-40B4-BE49-F238E27FC236}">
                <a16:creationId xmlns:a16="http://schemas.microsoft.com/office/drawing/2014/main" id="{D7B14F8D-4DAC-A23E-B4CC-D07CC0BFB0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548" y="3552183"/>
            <a:ext cx="700907" cy="700907"/>
          </a:xfrm>
          <a:prstGeom prst="rect">
            <a:avLst/>
          </a:prstGeom>
        </p:spPr>
      </p:pic>
      <p:pic>
        <p:nvPicPr>
          <p:cNvPr id="10" name="Obrázek 9" descr="Obsah obrázku černá, tma&#10;&#10;Obsah generovaný pomocí AI může být nesprávný.">
            <a:extLst>
              <a:ext uri="{FF2B5EF4-FFF2-40B4-BE49-F238E27FC236}">
                <a16:creationId xmlns:a16="http://schemas.microsoft.com/office/drawing/2014/main" id="{34538F95-2547-9446-6C41-D0866D96C1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976" y="1867878"/>
            <a:ext cx="700907" cy="70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157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356791E-2CDD-4EB0-ACD0-354E698A2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411510"/>
            <a:ext cx="8352928" cy="3915222"/>
          </a:xfrm>
        </p:spPr>
        <p:txBody>
          <a:bodyPr>
            <a:normAutofit fontScale="90000"/>
          </a:bodyPr>
          <a:lstStyle/>
          <a:p>
            <a:r>
              <a:rPr lang="cs-CZ" dirty="0"/>
              <a:t>Analýza nabídky a poptávky</a:t>
            </a:r>
            <a:br>
              <a:rPr lang="cs-CZ" dirty="0"/>
            </a:b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    </a:t>
            </a:r>
            <a:b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 </a:t>
            </a:r>
            <a:b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cs-CZ" sz="2700" dirty="0">
                <a:solidFill>
                  <a:srgbClr val="E6001E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Moravskoslezský kraj data ke strategii 2025 – </a:t>
            </a:r>
            <a:r>
              <a:rPr lang="cs-CZ" sz="2700" dirty="0" err="1">
                <a:solidFill>
                  <a:srgbClr val="E6001E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Tourdata</a:t>
            </a:r>
            <a:br>
              <a:rPr lang="cs-CZ" sz="2700" dirty="0">
                <a:solidFill>
                  <a:srgbClr val="E6001E"/>
                </a:solidFill>
              </a:rPr>
            </a:br>
            <a:br>
              <a:rPr lang="cs-CZ" sz="2700" dirty="0">
                <a:solidFill>
                  <a:srgbClr val="E6001E"/>
                </a:solidFill>
              </a:rPr>
            </a:br>
            <a:r>
              <a:rPr lang="cs-CZ" sz="2700" dirty="0">
                <a:solidFill>
                  <a:srgbClr val="E6001E"/>
                </a:solidFill>
              </a:rPr>
              <a:t>Heslo: MSK_2025</a:t>
            </a:r>
            <a:br>
              <a:rPr lang="cs-CZ" sz="1800" dirty="0"/>
            </a:br>
            <a:br>
              <a:rPr lang="cs-CZ" sz="1800" dirty="0">
                <a:latin typeface="Calibri" panose="020F0502020204030204" pitchFamily="34" charset="0"/>
              </a:rPr>
            </a:br>
            <a:r>
              <a:rPr lang="cs-CZ" sz="1800" dirty="0">
                <a:latin typeface="Calibri" panose="020F0502020204030204" pitchFamily="34" charset="0"/>
              </a:rPr>
              <a:t>Struktura a profil návštěvníků</a:t>
            </a:r>
            <a:br>
              <a:rPr lang="cs-CZ" sz="1800" dirty="0">
                <a:latin typeface="Calibri" panose="020F0502020204030204" pitchFamily="34" charset="0"/>
              </a:rPr>
            </a:br>
            <a:r>
              <a:rPr lang="cs-CZ" sz="1800" dirty="0">
                <a:latin typeface="Calibri" panose="020F0502020204030204" pitchFamily="34" charset="0"/>
              </a:rPr>
              <a:t>Kapacity hromadných ubytovacích zařízení</a:t>
            </a:r>
            <a:br>
              <a:rPr lang="cs-CZ" sz="1800" dirty="0">
                <a:latin typeface="Calibri" panose="020F0502020204030204" pitchFamily="34" charset="0"/>
              </a:rPr>
            </a:br>
            <a:r>
              <a:rPr lang="cs-CZ" sz="1800" dirty="0">
                <a:latin typeface="Calibri" panose="020F0502020204030204" pitchFamily="34" charset="0"/>
              </a:rPr>
              <a:t>Návštěvnost hromadných ubytovacích zařízení</a:t>
            </a:r>
            <a:br>
              <a:rPr lang="cs-CZ" sz="1800" dirty="0">
                <a:latin typeface="Calibri" panose="020F0502020204030204" pitchFamily="34" charset="0"/>
              </a:rPr>
            </a:br>
            <a:r>
              <a:rPr lang="cs-CZ" sz="1800" dirty="0">
                <a:latin typeface="Calibri" panose="020F0502020204030204" pitchFamily="34" charset="0"/>
              </a:rPr>
              <a:t>Návštěvnost hromadných ubytovacích zařízení – oblastní DMO</a:t>
            </a:r>
            <a:br>
              <a:rPr lang="cs-CZ" sz="1800" dirty="0">
                <a:latin typeface="Calibri" panose="020F0502020204030204" pitchFamily="34" charset="0"/>
              </a:rPr>
            </a:br>
            <a:r>
              <a:rPr lang="cs-CZ" sz="1800" dirty="0">
                <a:latin typeface="Calibri" panose="020F0502020204030204" pitchFamily="34" charset="0"/>
              </a:rPr>
              <a:t>Návštěvnost turistických cílů</a:t>
            </a:r>
            <a:br>
              <a:rPr lang="cs-CZ" sz="1800" dirty="0">
                <a:latin typeface="Calibri" panose="020F0502020204030204" pitchFamily="34" charset="0"/>
              </a:rPr>
            </a:br>
            <a:r>
              <a:rPr lang="cs-CZ" sz="1800" dirty="0">
                <a:latin typeface="Calibri" panose="020F0502020204030204" pitchFamily="34" charset="0"/>
              </a:rPr>
              <a:t>Návštěvnost turistických cílů – oblastní DMO</a:t>
            </a:r>
            <a:br>
              <a:rPr lang="cs-CZ" sz="1800" dirty="0">
                <a:latin typeface="Calibri" panose="020F0502020204030204" pitchFamily="34" charset="0"/>
              </a:rPr>
            </a:br>
            <a:br>
              <a:rPr lang="cs-CZ" sz="1800" dirty="0">
                <a:latin typeface="Calibri" panose="020F0502020204030204" pitchFamily="34" charset="0"/>
              </a:rPr>
            </a:br>
            <a:endParaRPr lang="en-US" sz="1800" b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625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5FD065-06EA-3615-5030-868DE2F945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">
            <a:extLst>
              <a:ext uri="{FF2B5EF4-FFF2-40B4-BE49-F238E27FC236}">
                <a16:creationId xmlns:a16="http://schemas.microsoft.com/office/drawing/2014/main" id="{A77FCA5B-D979-3EFD-06B5-EAABA7385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05978"/>
            <a:ext cx="8496944" cy="709588"/>
          </a:xfrm>
        </p:spPr>
        <p:txBody>
          <a:bodyPr>
            <a:normAutofit/>
          </a:bodyPr>
          <a:lstStyle/>
          <a:p>
            <a:r>
              <a:rPr lang="cs-CZ" dirty="0"/>
              <a:t>Struktura a profil návštěvníků</a:t>
            </a:r>
            <a:br>
              <a:rPr lang="cs-CZ" dirty="0"/>
            </a:br>
            <a:endParaRPr lang="cs-CZ" sz="1600" b="0" dirty="0">
              <a:solidFill>
                <a:srgbClr val="E6001E"/>
              </a:solidFill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2FFC6327-D135-4A2D-8C2B-430EF4B0DFAE}"/>
              </a:ext>
            </a:extLst>
          </p:cNvPr>
          <p:cNvSpPr/>
          <p:nvPr/>
        </p:nvSpPr>
        <p:spPr>
          <a:xfrm>
            <a:off x="2123728" y="4659982"/>
            <a:ext cx="6120680" cy="2308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cs-CZ" sz="900" dirty="0">
                <a:solidFill>
                  <a:srgbClr val="1D34FE"/>
                </a:solidFill>
              </a:rPr>
              <a:t>Profil návštěvníků: </a:t>
            </a:r>
            <a:r>
              <a:rPr lang="cs-CZ" sz="900" dirty="0">
                <a:hlinkClick r:id="rId2"/>
              </a:rPr>
              <a:t>Tracking domácího a příjezdového cestovního ruchu a iritace rezidentů – </a:t>
            </a:r>
            <a:r>
              <a:rPr lang="cs-CZ" sz="900" dirty="0" err="1">
                <a:hlinkClick r:id="rId2"/>
              </a:rPr>
              <a:t>Tourdata</a:t>
            </a:r>
            <a:endParaRPr lang="cs-CZ" sz="900" dirty="0">
              <a:solidFill>
                <a:srgbClr val="1D34FE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941E37A-D193-4559-9603-F527EBFA5D6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6401"/>
          <a:stretch>
            <a:fillRect/>
          </a:stretch>
        </p:blipFill>
        <p:spPr>
          <a:xfrm>
            <a:off x="933193" y="627534"/>
            <a:ext cx="7277613" cy="380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333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8FA38D6A-4FDD-44F7-A9CB-94F8885DF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987574"/>
            <a:ext cx="8208912" cy="3260482"/>
          </a:xfrm>
        </p:spPr>
        <p:txBody>
          <a:bodyPr>
            <a:noAutofit/>
          </a:bodyPr>
          <a:lstStyle/>
          <a:p>
            <a:r>
              <a:rPr lang="cs-CZ" sz="1400" b="0" dirty="0">
                <a:latin typeface="Arial" panose="020B0604020202020204" pitchFamily="34" charset="0"/>
                <a:cs typeface="Arial" panose="020B0604020202020204" pitchFamily="34" charset="0"/>
              </a:rPr>
              <a:t>Profil cílových skupin je sestaven z dat získaných primárním osobním dotazováním (metodou Face-to-Face) v rámci výzkumu </a:t>
            </a:r>
            <a:r>
              <a:rPr lang="cs-CZ" sz="1400" b="0" dirty="0" err="1">
                <a:latin typeface="Arial" panose="020B0604020202020204" pitchFamily="34" charset="0"/>
                <a:cs typeface="Arial" panose="020B0604020202020204" pitchFamily="34" charset="0"/>
              </a:rPr>
              <a:t>Tracking</a:t>
            </a:r>
            <a:r>
              <a:rPr lang="cs-CZ" sz="1400" b="0" dirty="0">
                <a:latin typeface="Arial" panose="020B0604020202020204" pitchFamily="34" charset="0"/>
                <a:cs typeface="Arial" panose="020B0604020202020204" pitchFamily="34" charset="0"/>
              </a:rPr>
              <a:t> příjezdového a domácího cestovního ruchu.</a:t>
            </a:r>
          </a:p>
          <a:p>
            <a:r>
              <a:rPr lang="cs-CZ" sz="1400" b="0" dirty="0">
                <a:latin typeface="Arial" panose="020B0604020202020204" pitchFamily="34" charset="0"/>
                <a:cs typeface="Arial" panose="020B0604020202020204" pitchFamily="34" charset="0"/>
              </a:rPr>
              <a:t>Sběr dat probíhá kontinuálně během celého roku na území celé ČR. </a:t>
            </a:r>
          </a:p>
          <a:p>
            <a:endParaRPr lang="cs-CZ" sz="1400" b="0" dirty="0"/>
          </a:p>
          <a:p>
            <a:r>
              <a:rPr lang="cs-CZ" sz="1400" b="0" dirty="0">
                <a:latin typeface="Arial" panose="020B0604020202020204" pitchFamily="34" charset="0"/>
                <a:cs typeface="Arial" panose="020B0604020202020204" pitchFamily="34" charset="0"/>
              </a:rPr>
              <a:t>Interpretována jsou data za rok 2024.</a:t>
            </a:r>
          </a:p>
          <a:p>
            <a:endParaRPr lang="cs-CZ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400" b="0" dirty="0">
                <a:latin typeface="Arial" panose="020B0604020202020204" pitchFamily="34" charset="0"/>
                <a:cs typeface="Arial" panose="020B0604020202020204" pitchFamily="34" charset="0"/>
              </a:rPr>
              <a:t>Celková velikost vzorku dotázaných v Moravskoslezském kraji v roce 2024 činila 1886 respondentů</a:t>
            </a:r>
            <a:r>
              <a:rPr lang="cs-CZ" sz="1400" b="0" dirty="0"/>
              <a:t>.</a:t>
            </a:r>
          </a:p>
          <a:p>
            <a:endParaRPr lang="cs-CZ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400" b="0" dirty="0"/>
              <a:t>Dotazování probíhá na turisticky atraktivních lokalitách (Bruntál, Český Těšín, Frenštát pod Radhoštěm, Frýdek-Místek, Hlučín, Hradec nad Moravicí, Hukvaldy, Jablunkov, Karlova Studánka, Karviná, Krnov, Malá Morávka, Nový Jičín, Opava, Ostrava, Příbor, Štramberk, Třinec).</a:t>
            </a:r>
          </a:p>
          <a:p>
            <a:endParaRPr lang="cs-CZ" sz="1400" b="0" dirty="0"/>
          </a:p>
          <a:p>
            <a:endParaRPr lang="cs-CZ" sz="1200" b="1" dirty="0">
              <a:solidFill>
                <a:srgbClr val="1D34F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6E5DD12B-A2FB-4A8D-BE1E-3548FC814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05978"/>
            <a:ext cx="8496944" cy="709588"/>
          </a:xfrm>
        </p:spPr>
        <p:txBody>
          <a:bodyPr>
            <a:normAutofit/>
          </a:bodyPr>
          <a:lstStyle/>
          <a:p>
            <a:r>
              <a:rPr lang="cs-CZ" dirty="0"/>
              <a:t>3.1 Struktura a profil návštěvníků</a:t>
            </a:r>
            <a:br>
              <a:rPr lang="cs-CZ" dirty="0"/>
            </a:br>
            <a:r>
              <a:rPr lang="cs-CZ" sz="1600" b="0" dirty="0">
                <a:solidFill>
                  <a:srgbClr val="E6001E"/>
                </a:solidFill>
              </a:rPr>
              <a:t>3.1.4 Struktura a profil návštěvníků – metodická poznámka</a:t>
            </a:r>
          </a:p>
        </p:txBody>
      </p:sp>
    </p:spTree>
    <p:extLst>
      <p:ext uri="{BB962C8B-B14F-4D97-AF65-F5344CB8AC3E}">
        <p14:creationId xmlns:p14="http://schemas.microsoft.com/office/powerpoint/2010/main" val="3151733239"/>
      </p:ext>
    </p:extLst>
  </p:cSld>
  <p:clrMapOvr>
    <a:masterClrMapping/>
  </p:clrMapOvr>
</p:sld>
</file>

<file path=ppt/theme/theme1.xml><?xml version="1.0" encoding="utf-8"?>
<a:theme xmlns:a="http://schemas.openxmlformats.org/drawingml/2006/main" name="rozpracovano_NEW_CZT_ppt_template_16ku9_landofstories_19.6.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CZT_ppt_template_16ku9_czechtourism_fin</Template>
  <TotalTime>10478</TotalTime>
  <Words>2488</Words>
  <Application>Microsoft Office PowerPoint</Application>
  <PresentationFormat>Předvádění na obrazovce (16:9)</PresentationFormat>
  <Paragraphs>349</Paragraphs>
  <Slides>51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51</vt:i4>
      </vt:variant>
    </vt:vector>
  </HeadingPairs>
  <TitlesOfParts>
    <vt:vector size="56" baseType="lpstr">
      <vt:lpstr>Arial</vt:lpstr>
      <vt:lpstr>Calibri</vt:lpstr>
      <vt:lpstr>Effra</vt:lpstr>
      <vt:lpstr>Symbol</vt:lpstr>
      <vt:lpstr>rozpracovano_NEW_CZT_ppt_template_16ku9_landofstories_19.6.</vt:lpstr>
      <vt:lpstr> Analytické podklady 2020 – 2024 pro Strategii cestovního ruchu v Moravskoslezském kraji 2026 +  Soňa Machová, Institut turismu agentury CzechTourism</vt:lpstr>
      <vt:lpstr>Řízení cestovního ruchu v Moravskoslezském kraji</vt:lpstr>
      <vt:lpstr>Řízení a koordinace cestovního ruchu</vt:lpstr>
      <vt:lpstr>Klíčové oblasti pro zlepšení řízení</vt:lpstr>
      <vt:lpstr>Produktové a marketingové priority DMO</vt:lpstr>
      <vt:lpstr>Doporučení</vt:lpstr>
      <vt:lpstr>Analýza nabídky a poptávky       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  Moravskoslezský kraj data ke strategii 2025 – Tourdata  Heslo: MSK_2025  Struktura a profil návštěvníků Kapacity hromadných ubytovacích zařízení Návštěvnost hromadných ubytovacích zařízení Návštěvnost hromadných ubytovacích zařízení – oblastní DMO Návštěvnost turistických cílů Návštěvnost turistických cílů – oblastní DMO  </vt:lpstr>
      <vt:lpstr>Struktura a profil návštěvníků </vt:lpstr>
      <vt:lpstr>3.1 Struktura a profil návštěvníků 3.1.4 Struktura a profil návštěvníků – metodická poznámka</vt:lpstr>
      <vt:lpstr>Struktura a profil návštěvníků</vt:lpstr>
      <vt:lpstr>Domácí návštěvníci – motivace a chování</vt:lpstr>
      <vt:lpstr>Zahraniční návštěvníci – profil a trhy</vt:lpstr>
      <vt:lpstr>Kapacity hromadných ubytovacích zařízení</vt:lpstr>
      <vt:lpstr>Prezentace aplikace PowerPoint</vt:lpstr>
      <vt:lpstr>Prezentace aplikace PowerPoint</vt:lpstr>
      <vt:lpstr>Prezentace aplikace PowerPoint</vt:lpstr>
      <vt:lpstr>Vývoj návštěvnosti HUZ</vt:lpstr>
      <vt:lpstr>Struktura návštěvníků HUZ</vt:lpstr>
      <vt:lpstr>Sezónní rozptyl</vt:lpstr>
      <vt:lpstr>Prezentace aplikace PowerPoint</vt:lpstr>
      <vt:lpstr>Prezentace aplikace PowerPoint</vt:lpstr>
      <vt:lpstr>Prezentace aplikace PowerPoint</vt:lpstr>
      <vt:lpstr>Návštěvnost Beskyd</vt:lpstr>
      <vt:lpstr>Návštěvnost Jeseníků</vt:lpstr>
      <vt:lpstr>Návštěvnost Opavského Slezska</vt:lpstr>
      <vt:lpstr>Návštěvnost Ostravska</vt:lpstr>
      <vt:lpstr>Návštěvnost Poodří</vt:lpstr>
      <vt:lpstr>Návštěvnost Těšínského Slezska</vt:lpstr>
      <vt:lpstr>Návštěvnost turistických cílů 2024</vt:lpstr>
      <vt:lpstr>TOP 10 cílů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Intenzita a hustota cestovního ruchu</vt:lpstr>
      <vt:lpstr>Intenzita a hustota cestovního ruchu – úroveň oblastních DMO</vt:lpstr>
      <vt:lpstr>Analýza GSM dat       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  Moravskoslezský kraj data ke strategii 2025 – Tourdata  Heslo: MSK_2025   </vt:lpstr>
      <vt:lpstr>Analýza místních poplatků 2020 – 2024 </vt:lpstr>
      <vt:lpstr>Analýza místních poplatků 2020 – 2024 (do úrovně okresů)</vt:lpstr>
      <vt:lpstr>Analýza místních poplatků 2020 – 2024</vt:lpstr>
      <vt:lpstr>Predikce obsazenosti </vt:lpstr>
      <vt:lpstr>Porovnání s dalšími vybranými kraji</vt:lpstr>
      <vt:lpstr>Očekávaný růst příjezdů turistů do Evropy v roce 2025</vt:lpstr>
      <vt:lpstr>Preferované země pro příští vnitroevropskou cestu</vt:lpstr>
      <vt:lpstr>Záměry pro domácí a vnitroevropské cestování</vt:lpstr>
      <vt:lpstr>Aktuální trendy</vt:lpstr>
      <vt:lpstr>Aktuální trendy</vt:lpstr>
      <vt:lpstr>Postoje k odpovědnému cestování turistů do Evropy ze vzdálených trhů</vt:lpstr>
      <vt:lpstr>Prezentace aplikace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Oddělení Produkt management  a regionální spolupráce Vize aktivit a rozvoje 2019+</dc:title>
  <dc:creator>Vysloužilová Klára, Mgr.</dc:creator>
  <cp:lastModifiedBy>Machová Soňa, Bc.</cp:lastModifiedBy>
  <cp:revision>408</cp:revision>
  <cp:lastPrinted>2019-09-09T06:45:40Z</cp:lastPrinted>
  <dcterms:created xsi:type="dcterms:W3CDTF">2019-08-28T18:12:45Z</dcterms:created>
  <dcterms:modified xsi:type="dcterms:W3CDTF">2025-10-08T06:35:06Z</dcterms:modified>
</cp:coreProperties>
</file>